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257" r:id="rId3"/>
    <p:sldId id="273" r:id="rId4"/>
    <p:sldId id="258" r:id="rId5"/>
    <p:sldId id="259" r:id="rId6"/>
    <p:sldId id="261" r:id="rId7"/>
    <p:sldId id="266" r:id="rId8"/>
    <p:sldId id="274" r:id="rId9"/>
    <p:sldId id="285" r:id="rId10"/>
    <p:sldId id="262" r:id="rId11"/>
    <p:sldId id="263" r:id="rId12"/>
    <p:sldId id="264" r:id="rId13"/>
    <p:sldId id="265" r:id="rId14"/>
    <p:sldId id="267" r:id="rId15"/>
    <p:sldId id="269" r:id="rId16"/>
    <p:sldId id="271" r:id="rId17"/>
    <p:sldId id="272" r:id="rId18"/>
    <p:sldId id="275" r:id="rId19"/>
    <p:sldId id="276" r:id="rId20"/>
    <p:sldId id="277" r:id="rId21"/>
    <p:sldId id="278" r:id="rId22"/>
    <p:sldId id="279" r:id="rId23"/>
    <p:sldId id="280" r:id="rId24"/>
    <p:sldId id="281" r:id="rId25"/>
    <p:sldId id="282"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82" autoAdjust="0"/>
    <p:restoredTop sz="56781" autoAdjust="0"/>
  </p:normalViewPr>
  <p:slideViewPr>
    <p:cSldViewPr snapToGrid="0" snapToObjects="1">
      <p:cViewPr varScale="1">
        <p:scale>
          <a:sx n="45" d="100"/>
          <a:sy n="45" d="100"/>
        </p:scale>
        <p:origin x="1973" y="24"/>
      </p:cViewPr>
      <p:guideLst>
        <p:guide orient="horz" pos="2160"/>
        <p:guide pos="2880"/>
      </p:guideLst>
    </p:cSldViewPr>
  </p:slideViewPr>
  <p:outlineViewPr>
    <p:cViewPr>
      <p:scale>
        <a:sx n="33" d="100"/>
        <a:sy n="33" d="100"/>
      </p:scale>
      <p:origin x="0" y="1128"/>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443FCA-769F-124D-8994-C61A887B4B88}" type="datetimeFigureOut">
              <a:rPr lang="en-US" smtClean="0"/>
              <a:t>4/3/2016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3D9A4B-3107-7049-A366-AE59822FC659}" type="slidenum">
              <a:rPr lang="en-US" smtClean="0"/>
              <a:t>‹#›</a:t>
            </a:fld>
            <a:endParaRPr lang="en-US"/>
          </a:p>
        </p:txBody>
      </p:sp>
    </p:spTree>
    <p:extLst>
      <p:ext uri="{BB962C8B-B14F-4D97-AF65-F5344CB8AC3E}">
        <p14:creationId xmlns:p14="http://schemas.microsoft.com/office/powerpoint/2010/main" val="152865149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3D9A4B-3107-7049-A366-AE59822FC659}" type="slidenum">
              <a:rPr lang="en-US" smtClean="0"/>
              <a:t>1</a:t>
            </a:fld>
            <a:endParaRPr lang="en-US"/>
          </a:p>
        </p:txBody>
      </p:sp>
    </p:spTree>
    <p:extLst>
      <p:ext uri="{BB962C8B-B14F-4D97-AF65-F5344CB8AC3E}">
        <p14:creationId xmlns:p14="http://schemas.microsoft.com/office/powerpoint/2010/main" val="22922116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some of the distinct agents from a dataset of about 15,000 records</a:t>
            </a:r>
            <a:r>
              <a:rPr lang="en-US" baseline="0" dirty="0" smtClean="0"/>
              <a:t> which</a:t>
            </a:r>
            <a:r>
              <a:rPr lang="en-US" dirty="0" smtClean="0"/>
              <a:t> we</a:t>
            </a:r>
            <a:r>
              <a:rPr lang="en-US" baseline="0" dirty="0" smtClean="0"/>
              <a:t> imported to </a:t>
            </a:r>
            <a:r>
              <a:rPr lang="en-US" baseline="0" dirty="0" err="1" smtClean="0"/>
              <a:t>Arctos</a:t>
            </a:r>
            <a:r>
              <a:rPr lang="en-US" baseline="0" dirty="0" smtClean="0"/>
              <a:t>. The data were entered from imaged labels into a flat-structure database which seems to provide no </a:t>
            </a:r>
            <a:r>
              <a:rPr lang="en-US" baseline="0" dirty="0" err="1" smtClean="0"/>
              <a:t>contols</a:t>
            </a:r>
            <a:r>
              <a:rPr lang="en-US" baseline="0" dirty="0" smtClean="0"/>
              <a:t>. It’s not clear what we can get from these data, or how they’re more useful than the specimen labels from which they were digitized, and the obvious transcription errors here would lead me to doubt the rest of the data. Unless you happen to know all of the ways in which Carolyn’s name has been spelled you can’t ever find all the specimens that were collected by Carolyn.</a:t>
            </a:r>
          </a:p>
        </p:txBody>
      </p:sp>
      <p:sp>
        <p:nvSpPr>
          <p:cNvPr id="4" name="Slide Number Placeholder 3"/>
          <p:cNvSpPr>
            <a:spLocks noGrp="1"/>
          </p:cNvSpPr>
          <p:nvPr>
            <p:ph type="sldNum" sz="quarter" idx="10"/>
          </p:nvPr>
        </p:nvSpPr>
        <p:spPr/>
        <p:txBody>
          <a:bodyPr/>
          <a:lstStyle/>
          <a:p>
            <a:fld id="{4D3D9A4B-3107-7049-A366-AE59822FC659}" type="slidenum">
              <a:rPr lang="en-US" smtClean="0"/>
              <a:t>10</a:t>
            </a:fld>
            <a:endParaRPr lang="en-US"/>
          </a:p>
        </p:txBody>
      </p:sp>
    </p:spTree>
    <p:extLst>
      <p:ext uri="{BB962C8B-B14F-4D97-AF65-F5344CB8AC3E}">
        <p14:creationId xmlns:p14="http://schemas.microsoft.com/office/powerpoint/2010/main" val="29640983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Arctos</a:t>
            </a:r>
            <a:r>
              <a:rPr lang="en-US" dirty="0" smtClean="0"/>
              <a:t> contains one agent record</a:t>
            </a:r>
            <a:r>
              <a:rPr lang="en-US" baseline="0" dirty="0" smtClean="0"/>
              <a:t> for </a:t>
            </a:r>
            <a:r>
              <a:rPr lang="en-US" dirty="0" smtClean="0"/>
              <a:t>a person, company, organization,</a:t>
            </a:r>
            <a:r>
              <a:rPr lang="en-US" baseline="0" dirty="0" smtClean="0"/>
              <a:t> etc. All </a:t>
            </a:r>
            <a:r>
              <a:rPr lang="en-US" dirty="0" smtClean="0"/>
              <a:t> may have any number of names. I won’t show it here, but agents also have addresses</a:t>
            </a:r>
            <a:r>
              <a:rPr lang="en-US" baseline="0" dirty="0" smtClean="0"/>
              <a:t> such as shipping labels and emails, and of course like everywhere else used data are protected – it’s not possible to change an address to which a loan has been shipped, for example. </a:t>
            </a:r>
            <a:endParaRPr lang="en-US" dirty="0"/>
          </a:p>
        </p:txBody>
      </p:sp>
      <p:sp>
        <p:nvSpPr>
          <p:cNvPr id="4" name="Slide Number Placeholder 3"/>
          <p:cNvSpPr>
            <a:spLocks noGrp="1"/>
          </p:cNvSpPr>
          <p:nvPr>
            <p:ph type="sldNum" sz="quarter" idx="10"/>
          </p:nvPr>
        </p:nvSpPr>
        <p:spPr/>
        <p:txBody>
          <a:bodyPr/>
          <a:lstStyle/>
          <a:p>
            <a:fld id="{4D3D9A4B-3107-7049-A366-AE59822FC659}" type="slidenum">
              <a:rPr lang="en-US" smtClean="0"/>
              <a:t>11</a:t>
            </a:fld>
            <a:endParaRPr lang="en-US"/>
          </a:p>
        </p:txBody>
      </p:sp>
    </p:spTree>
    <p:extLst>
      <p:ext uri="{BB962C8B-B14F-4D97-AF65-F5344CB8AC3E}">
        <p14:creationId xmlns:p14="http://schemas.microsoft.com/office/powerpoint/2010/main" val="3841120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Relationships to other agents provide disambiguation.</a:t>
            </a:r>
            <a:r>
              <a:rPr lang="en-US" baseline="0" dirty="0" smtClean="0"/>
              <a:t> How many of the free-text “Carolyn Parker” strings actually refer to Carolyn R. instead of Carolyn L.? </a:t>
            </a:r>
            <a:endParaRPr lang="en-US" dirty="0"/>
          </a:p>
        </p:txBody>
      </p:sp>
      <p:sp>
        <p:nvSpPr>
          <p:cNvPr id="4" name="Slide Number Placeholder 3"/>
          <p:cNvSpPr>
            <a:spLocks noGrp="1"/>
          </p:cNvSpPr>
          <p:nvPr>
            <p:ph type="sldNum" sz="quarter" idx="10"/>
          </p:nvPr>
        </p:nvSpPr>
        <p:spPr/>
        <p:txBody>
          <a:bodyPr/>
          <a:lstStyle/>
          <a:p>
            <a:fld id="{4D3D9A4B-3107-7049-A366-AE59822FC659}" type="slidenum">
              <a:rPr lang="en-US" smtClean="0"/>
              <a:t>12</a:t>
            </a:fld>
            <a:endParaRPr lang="en-US"/>
          </a:p>
        </p:txBody>
      </p:sp>
    </p:spTree>
    <p:extLst>
      <p:ext uri="{BB962C8B-B14F-4D97-AF65-F5344CB8AC3E}">
        <p14:creationId xmlns:p14="http://schemas.microsoft.com/office/powerpoint/2010/main" val="20674610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Links from agent records to related “nodes” provide context for</a:t>
            </a:r>
            <a:r>
              <a:rPr lang="en-US" baseline="0" dirty="0" smtClean="0"/>
              <a:t> the agent-entity. Along with an agent summary, this is an important diagnostic tool – a specimen collected by Carolyn in 1800 either has a bad date or wasn’t really collected by our Carolyn, for example. That is, having good data leads us to other data, which reinforces the quality of the original.</a:t>
            </a:r>
            <a:endParaRPr lang="en-US" dirty="0"/>
          </a:p>
        </p:txBody>
      </p:sp>
      <p:sp>
        <p:nvSpPr>
          <p:cNvPr id="4" name="Slide Number Placeholder 3"/>
          <p:cNvSpPr>
            <a:spLocks noGrp="1"/>
          </p:cNvSpPr>
          <p:nvPr>
            <p:ph type="sldNum" sz="quarter" idx="10"/>
          </p:nvPr>
        </p:nvSpPr>
        <p:spPr/>
        <p:txBody>
          <a:bodyPr/>
          <a:lstStyle/>
          <a:p>
            <a:fld id="{4D3D9A4B-3107-7049-A366-AE59822FC659}" type="slidenum">
              <a:rPr lang="en-US" smtClean="0"/>
              <a:t>13</a:t>
            </a:fld>
            <a:endParaRPr lang="en-US"/>
          </a:p>
        </p:txBody>
      </p:sp>
    </p:spTree>
    <p:extLst>
      <p:ext uri="{BB962C8B-B14F-4D97-AF65-F5344CB8AC3E}">
        <p14:creationId xmlns:p14="http://schemas.microsoft.com/office/powerpoint/2010/main" val="1184809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specimen </a:t>
            </a:r>
            <a:r>
              <a:rPr lang="en-US" baseline="0" dirty="0" err="1" smtClean="0"/>
              <a:t>bulkloader</a:t>
            </a:r>
            <a:r>
              <a:rPr lang="en-US" baseline="0" dirty="0" smtClean="0"/>
              <a:t> is essentially a set of scripts which accept flattened data from a big excel-like file and either parse them out into </a:t>
            </a:r>
            <a:r>
              <a:rPr lang="en-US" baseline="0" dirty="0" err="1" smtClean="0"/>
              <a:t>Arctos</a:t>
            </a:r>
            <a:r>
              <a:rPr lang="en-US" baseline="0" dirty="0" smtClean="0"/>
              <a:t> proper.</a:t>
            </a:r>
            <a:endParaRPr lang="en-US" dirty="0" smtClean="0"/>
          </a:p>
          <a:p>
            <a:endParaRPr lang="en-US" dirty="0" smtClean="0"/>
          </a:p>
          <a:p>
            <a:r>
              <a:rPr lang="en-US" dirty="0" smtClean="0"/>
              <a:t>The</a:t>
            </a:r>
            <a:r>
              <a:rPr lang="en-US" baseline="0" dirty="0" smtClean="0"/>
              <a:t> </a:t>
            </a:r>
            <a:r>
              <a:rPr lang="en-US" baseline="0" dirty="0" err="1" smtClean="0"/>
              <a:t>bulkloader</a:t>
            </a:r>
            <a:r>
              <a:rPr lang="en-US" baseline="0" dirty="0" smtClean="0"/>
              <a:t> table currently contains 288 columns, which is big enough to handle about 99% of our initial data entry requirements and small enough to be somewhat usable.</a:t>
            </a:r>
          </a:p>
          <a:p>
            <a:endParaRPr lang="en-US" baseline="0" dirty="0" smtClean="0"/>
          </a:p>
          <a:p>
            <a:r>
              <a:rPr lang="en-US" baseline="0" dirty="0" smtClean="0"/>
              <a:t>There’s a </a:t>
            </a:r>
            <a:r>
              <a:rPr lang="en-US" baseline="0" dirty="0" err="1" smtClean="0"/>
              <a:t>bulkloader</a:t>
            </a:r>
            <a:r>
              <a:rPr lang="en-US" baseline="0" dirty="0" smtClean="0"/>
              <a:t> builder which lets you build customized templates including only what you need for a project, and the data entry screen will write to other </a:t>
            </a:r>
            <a:r>
              <a:rPr lang="en-US" baseline="0" dirty="0" err="1" smtClean="0"/>
              <a:t>bulkloaders</a:t>
            </a:r>
            <a:r>
              <a:rPr lang="en-US" baseline="0" dirty="0" smtClean="0"/>
              <a:t>, so if you only have one part you don’t have to look a a bunch of empty columns, and if you have 30 parts there’s a pathway for that too.</a:t>
            </a:r>
          </a:p>
          <a:p>
            <a:endParaRPr lang="en-US" baseline="0" dirty="0" smtClean="0"/>
          </a:p>
          <a:p>
            <a:r>
              <a:rPr lang="en-US" baseline="0" dirty="0" smtClean="0"/>
              <a:t>And I should mention that “a part” is 7 </a:t>
            </a:r>
            <a:r>
              <a:rPr lang="en-US" baseline="0" dirty="0" err="1" smtClean="0"/>
              <a:t>bulkloader</a:t>
            </a:r>
            <a:r>
              <a:rPr lang="en-US" baseline="0" dirty="0" smtClean="0"/>
              <a:t> </a:t>
            </a:r>
            <a:r>
              <a:rPr lang="en-US" baseline="0" dirty="0" err="1" smtClean="0"/>
              <a:t>colums</a:t>
            </a:r>
            <a:r>
              <a:rPr lang="en-US" baseline="0" dirty="0" smtClean="0"/>
              <a:t> - part name, condition, </a:t>
            </a:r>
            <a:r>
              <a:rPr lang="en-US" baseline="0" dirty="0" err="1" smtClean="0"/>
              <a:t>barcode,label,lot</a:t>
            </a:r>
            <a:r>
              <a:rPr lang="en-US" baseline="0" dirty="0" smtClean="0"/>
              <a:t> count, disposition, remark, and other complex data – attributes, geology, etc. – are similar.</a:t>
            </a:r>
          </a:p>
          <a:p>
            <a:endParaRPr lang="en-US" baseline="0" dirty="0" smtClean="0"/>
          </a:p>
          <a:p>
            <a:r>
              <a:rPr lang="en-US" baseline="0" dirty="0" smtClean="0"/>
              <a:t>Early versions of the </a:t>
            </a:r>
            <a:r>
              <a:rPr lang="en-US" baseline="0" dirty="0" err="1" smtClean="0"/>
              <a:t>bulkloader</a:t>
            </a:r>
            <a:r>
              <a:rPr lang="en-US" baseline="0" dirty="0" smtClean="0"/>
              <a:t> were relational, and that didn’t really work from a usability standpoint – people simply do not think relationally, but have no problem with part_condition_12.</a:t>
            </a:r>
          </a:p>
          <a:p>
            <a:endParaRPr lang="en-US" baseline="0" dirty="0" smtClean="0"/>
          </a:p>
          <a:p>
            <a:r>
              <a:rPr lang="en-US" baseline="0" dirty="0" smtClean="0"/>
              <a:t>There are probably limitations on the number of records the </a:t>
            </a:r>
            <a:r>
              <a:rPr lang="en-US" baseline="0" dirty="0" err="1" smtClean="0"/>
              <a:t>bulkloader</a:t>
            </a:r>
            <a:r>
              <a:rPr lang="en-US" baseline="0" dirty="0" smtClean="0"/>
              <a:t> will handle, but we haven’t found them yet.</a:t>
            </a:r>
            <a:endParaRPr lang="en-US" dirty="0"/>
          </a:p>
        </p:txBody>
      </p:sp>
      <p:sp>
        <p:nvSpPr>
          <p:cNvPr id="4" name="Slide Number Placeholder 3"/>
          <p:cNvSpPr>
            <a:spLocks noGrp="1"/>
          </p:cNvSpPr>
          <p:nvPr>
            <p:ph type="sldNum" sz="quarter" idx="10"/>
          </p:nvPr>
        </p:nvSpPr>
        <p:spPr/>
        <p:txBody>
          <a:bodyPr/>
          <a:lstStyle/>
          <a:p>
            <a:fld id="{4D3D9A4B-3107-7049-A366-AE59822FC659}" type="slidenum">
              <a:rPr lang="en-US" smtClean="0"/>
              <a:t>14</a:t>
            </a:fld>
            <a:endParaRPr lang="en-US"/>
          </a:p>
        </p:txBody>
      </p:sp>
    </p:spTree>
    <p:extLst>
      <p:ext uri="{BB962C8B-B14F-4D97-AF65-F5344CB8AC3E}">
        <p14:creationId xmlns:p14="http://schemas.microsoft.com/office/powerpoint/2010/main" val="12029330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a:t>
            </a:r>
            <a:r>
              <a:rPr lang="en-US" baseline="0" dirty="0" smtClean="0"/>
              <a:t> specimens are entered through the built-in data entry UI.</a:t>
            </a:r>
          </a:p>
          <a:p>
            <a:endParaRPr lang="en-US" baseline="0" dirty="0" smtClean="0"/>
          </a:p>
          <a:p>
            <a:r>
              <a:rPr lang="en-US" baseline="0" dirty="0" smtClean="0"/>
              <a:t>Data Entry is interactive and connected; it limits values to authorities, can pull data from related records and services such as </a:t>
            </a:r>
            <a:r>
              <a:rPr lang="en-US" baseline="0" dirty="0" err="1" smtClean="0"/>
              <a:t>geolocate</a:t>
            </a:r>
            <a:r>
              <a:rPr lang="en-US" baseline="0" dirty="0" smtClean="0"/>
              <a:t>, and has a mechanism for dealing with data which doesn’t fit in the core </a:t>
            </a:r>
            <a:r>
              <a:rPr lang="en-US" baseline="0" dirty="0" err="1" smtClean="0"/>
              <a:t>structre</a:t>
            </a:r>
            <a:r>
              <a:rPr lang="en-US" baseline="0" dirty="0" smtClean="0"/>
              <a:t>.</a:t>
            </a:r>
          </a:p>
          <a:p>
            <a:endParaRPr lang="en-US" baseline="0" dirty="0" smtClean="0"/>
          </a:p>
          <a:p>
            <a:r>
              <a:rPr lang="en-US" baseline="0" dirty="0" smtClean="0"/>
              <a:t>The screen can be customized at several levels, and is based on an API so its technically trivial to create custom data entry applications. We’ve done so for the rapid digitization projects involving plants and </a:t>
            </a:r>
            <a:r>
              <a:rPr lang="en-US" baseline="0" dirty="0" err="1" smtClean="0"/>
              <a:t>paleo</a:t>
            </a:r>
            <a:r>
              <a:rPr lang="en-US" baseline="0" dirty="0" smtClean="0"/>
              <a:t> collections, for example.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D3D9A4B-3107-7049-A366-AE59822FC659}" type="slidenum">
              <a:rPr lang="en-US" smtClean="0"/>
              <a:t>15</a:t>
            </a:fld>
            <a:endParaRPr lang="en-US"/>
          </a:p>
        </p:txBody>
      </p:sp>
    </p:spTree>
    <p:extLst>
      <p:ext uri="{BB962C8B-B14F-4D97-AF65-F5344CB8AC3E}">
        <p14:creationId xmlns:p14="http://schemas.microsoft.com/office/powerpoint/2010/main" val="3625574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Instead of loading data directly</a:t>
            </a:r>
            <a:r>
              <a:rPr lang="en-US" baseline="0" dirty="0" smtClean="0"/>
              <a:t> to the </a:t>
            </a:r>
            <a:r>
              <a:rPr lang="en-US" baseline="0" dirty="0" err="1" smtClean="0"/>
              <a:t>bulkloader</a:t>
            </a:r>
            <a:r>
              <a:rPr lang="en-US" baseline="0" dirty="0" smtClean="0"/>
              <a:t>, there’s an option to send the data first to a p</a:t>
            </a:r>
            <a:r>
              <a:rPr lang="en-US" dirty="0" smtClean="0"/>
              <a:t>re-</a:t>
            </a:r>
            <a:r>
              <a:rPr lang="en-US" dirty="0" err="1" smtClean="0"/>
              <a:t>bulkloader</a:t>
            </a:r>
            <a:r>
              <a:rPr lang="en-US" dirty="0" smtClean="0"/>
              <a:t>, which takes data of</a:t>
            </a:r>
            <a:r>
              <a:rPr lang="en-US" baseline="0" dirty="0" smtClean="0"/>
              <a:t> the </a:t>
            </a:r>
            <a:r>
              <a:rPr lang="en-US" baseline="0" dirty="0" err="1" smtClean="0"/>
              <a:t>bulkloader</a:t>
            </a:r>
            <a:r>
              <a:rPr lang="en-US" baseline="0" dirty="0" smtClean="0"/>
              <a:t> STRUCTURE regardless of values. The pre-</a:t>
            </a:r>
            <a:r>
              <a:rPr lang="en-US" baseline="0" dirty="0" err="1" smtClean="0"/>
              <a:t>bulkloader</a:t>
            </a:r>
            <a:r>
              <a:rPr lang="en-US" baseline="0" dirty="0" smtClean="0"/>
              <a:t> is basically a refinement of the migration scripts that we’ve developed over time, wrapped up in a very simple user interface.</a:t>
            </a:r>
          </a:p>
          <a:p>
            <a:endParaRPr lang="en-US" baseline="0" dirty="0" smtClean="0"/>
          </a:p>
          <a:p>
            <a:r>
              <a:rPr lang="en-US" baseline="0" dirty="0" smtClean="0"/>
              <a:t>It’s important to stress that this app has only become available as we’ve put effort into standardizing our “authority” data – it’s taken us a long time and a lot of work to get to the point where we have exactly one way of saying Alameda County, California, and without that underlying consistency  - without unambiguous authority files – this application could not exist.</a:t>
            </a:r>
          </a:p>
          <a:p>
            <a:endParaRPr lang="en-US" baseline="0" dirty="0" smtClean="0"/>
          </a:p>
          <a:p>
            <a:r>
              <a:rPr lang="en-US" baseline="0" dirty="0" smtClean="0"/>
              <a:t>As I’ve mentioned the </a:t>
            </a:r>
            <a:r>
              <a:rPr lang="en-US" baseline="0" dirty="0" err="1" smtClean="0"/>
              <a:t>bulkloader</a:t>
            </a:r>
            <a:r>
              <a:rPr lang="en-US" baseline="0" dirty="0" smtClean="0"/>
              <a:t> is </a:t>
            </a:r>
            <a:r>
              <a:rPr lang="en-US" baseline="0" dirty="0" err="1" smtClean="0"/>
              <a:t>denormalized</a:t>
            </a:r>
            <a:r>
              <a:rPr lang="en-US" baseline="0" dirty="0" smtClean="0"/>
              <a:t> – Agent “53” may occur in dozens of fields across thousands of records, and the string 53 may do the same. The pre-</a:t>
            </a:r>
            <a:r>
              <a:rPr lang="en-US" baseline="0" dirty="0" err="1" smtClean="0"/>
              <a:t>bulkloader</a:t>
            </a:r>
            <a:r>
              <a:rPr lang="en-US" baseline="0" dirty="0" smtClean="0"/>
              <a:t> introduces normalization behind the scenes – it condenses all occurrences of the agent – and other stuff – into a single string, making it easy for people to deal with the corrections.</a:t>
            </a:r>
          </a:p>
          <a:p>
            <a:endParaRPr lang="en-US" baseline="0" dirty="0" smtClean="0"/>
          </a:p>
          <a:p>
            <a:r>
              <a:rPr lang="en-US" baseline="0" dirty="0" smtClean="0"/>
              <a:t>Once lookups are created, either by using the many </a:t>
            </a:r>
            <a:r>
              <a:rPr lang="en-US" baseline="0" dirty="0" err="1" smtClean="0"/>
              <a:t>Arctos</a:t>
            </a:r>
            <a:r>
              <a:rPr lang="en-US" baseline="0" dirty="0" smtClean="0"/>
              <a:t> tools or by simply typing corrections - the pre-</a:t>
            </a:r>
            <a:r>
              <a:rPr lang="en-US" baseline="0" dirty="0" err="1" smtClean="0"/>
              <a:t>bulkloader</a:t>
            </a:r>
            <a:r>
              <a:rPr lang="en-US" baseline="0" dirty="0" smtClean="0"/>
              <a:t> </a:t>
            </a:r>
            <a:r>
              <a:rPr lang="en-US" baseline="0" dirty="0" err="1" smtClean="0"/>
              <a:t>denormalizes</a:t>
            </a:r>
            <a:r>
              <a:rPr lang="en-US" baseline="0" dirty="0" smtClean="0"/>
              <a:t> those data back into the flattened structure where the normal procedures can load </a:t>
            </a:r>
            <a:r>
              <a:rPr lang="en-US" baseline="0" dirty="0" err="1" smtClean="0"/>
              <a:t>htem</a:t>
            </a:r>
            <a:r>
              <a:rPr lang="en-US" baseline="0" dirty="0" smtClean="0"/>
              <a:t> as </a:t>
            </a:r>
            <a:r>
              <a:rPr lang="en-US" baseline="0" dirty="0" err="1" smtClean="0"/>
              <a:t>specime</a:t>
            </a:r>
            <a:r>
              <a:rPr lang="en-US" baseline="0" dirty="0" smtClean="0"/>
              <a:t> data.</a:t>
            </a:r>
          </a:p>
          <a:p>
            <a:endParaRPr lang="en-US" baseline="0" dirty="0" smtClean="0"/>
          </a:p>
          <a:p>
            <a:r>
              <a:rPr lang="en-US" baseline="0" dirty="0" smtClean="0"/>
              <a:t>The end result is that instead of dealing with dozens or hundreds of columns and thousands of rows, people usually end up dealing with a few two-column spreadsheets containing a very small fraction of the total records. This drastically </a:t>
            </a:r>
            <a:r>
              <a:rPr lang="en-US" baseline="0" dirty="0" err="1" smtClean="0"/>
              <a:t>decreses</a:t>
            </a:r>
            <a:r>
              <a:rPr lang="en-US" baseline="0" dirty="0" smtClean="0"/>
              <a:t> workload, and provides an environment where recognizing errors is simple.</a:t>
            </a:r>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4D3D9A4B-3107-7049-A366-AE59822FC659}" type="slidenum">
              <a:rPr lang="en-US" smtClean="0"/>
              <a:t>16</a:t>
            </a:fld>
            <a:endParaRPr lang="en-US"/>
          </a:p>
        </p:txBody>
      </p:sp>
    </p:spTree>
    <p:extLst>
      <p:ext uri="{BB962C8B-B14F-4D97-AF65-F5344CB8AC3E}">
        <p14:creationId xmlns:p14="http://schemas.microsoft.com/office/powerpoint/2010/main" val="3232613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Nothing in </a:t>
            </a:r>
            <a:r>
              <a:rPr lang="en-US" dirty="0" err="1" smtClean="0"/>
              <a:t>Arctos</a:t>
            </a:r>
            <a:r>
              <a:rPr lang="en-US" dirty="0" smtClean="0"/>
              <a:t> lives in a vacuum, and the pre-</a:t>
            </a:r>
            <a:r>
              <a:rPr lang="en-US" dirty="0" err="1" smtClean="0"/>
              <a:t>bulkloader</a:t>
            </a:r>
            <a:r>
              <a:rPr lang="en-US" dirty="0" smtClean="0"/>
              <a:t> and associated tools is no exception. Once unique values of data strings have been extracted, they can be corrected through a series of tools which draw from other </a:t>
            </a:r>
            <a:r>
              <a:rPr lang="en-US" dirty="0" err="1" smtClean="0"/>
              <a:t>Arctos</a:t>
            </a:r>
            <a:r>
              <a:rPr lang="en-US" dirty="0" smtClean="0"/>
              <a:t> data, </a:t>
            </a:r>
            <a:r>
              <a:rPr lang="en-US" dirty="0" err="1" smtClean="0"/>
              <a:t>Arctos</a:t>
            </a:r>
            <a:r>
              <a:rPr lang="en-US" dirty="0" smtClean="0"/>
              <a:t> “metadata”, and external resources. </a:t>
            </a:r>
          </a:p>
          <a:p>
            <a:endParaRPr lang="en-US" dirty="0" smtClean="0"/>
          </a:p>
          <a:p>
            <a:r>
              <a:rPr lang="en-US" dirty="0" smtClean="0"/>
              <a:t>The agent loader for example knows that Bob and Robert</a:t>
            </a:r>
            <a:r>
              <a:rPr lang="en-US" baseline="0" dirty="0" smtClean="0"/>
              <a:t> are often variations of the same thing, and can use that knowledge to find matching data even in the case of very different strings.</a:t>
            </a:r>
          </a:p>
          <a:p>
            <a:endParaRPr lang="en-US" baseline="0" dirty="0" smtClean="0"/>
          </a:p>
          <a:p>
            <a:r>
              <a:rPr lang="en-US" baseline="0" dirty="0" smtClean="0"/>
              <a:t>The geography loader uses existing </a:t>
            </a:r>
            <a:r>
              <a:rPr lang="en-US" baseline="0" dirty="0" err="1" smtClean="0"/>
              <a:t>Arctos</a:t>
            </a:r>
            <a:r>
              <a:rPr lang="en-US" baseline="0" dirty="0" smtClean="0"/>
              <a:t> data and a “search term” table that we’ve added to capture alternate or non-current terminology. The geography itself is drawn from and linked to Wikipedia, so we have several layers of validation happening, and users finding the specimens will ultimately be able to get some help from </a:t>
            </a:r>
            <a:r>
              <a:rPr lang="en-US" baseline="0" dirty="0" err="1" smtClean="0"/>
              <a:t>wikipedia</a:t>
            </a:r>
            <a:r>
              <a:rPr lang="en-US" baseline="0" dirty="0" smtClean="0"/>
              <a:t> in understanding what we mean by Russia. </a:t>
            </a:r>
            <a:endParaRPr lang="en-US" dirty="0"/>
          </a:p>
        </p:txBody>
      </p:sp>
      <p:sp>
        <p:nvSpPr>
          <p:cNvPr id="4" name="Slide Number Placeholder 3"/>
          <p:cNvSpPr>
            <a:spLocks noGrp="1"/>
          </p:cNvSpPr>
          <p:nvPr>
            <p:ph type="sldNum" sz="quarter" idx="10"/>
          </p:nvPr>
        </p:nvSpPr>
        <p:spPr/>
        <p:txBody>
          <a:bodyPr/>
          <a:lstStyle/>
          <a:p>
            <a:fld id="{4D3D9A4B-3107-7049-A366-AE59822FC659}" type="slidenum">
              <a:rPr lang="en-US" smtClean="0"/>
              <a:t>17</a:t>
            </a:fld>
            <a:endParaRPr lang="en-US"/>
          </a:p>
        </p:txBody>
      </p:sp>
    </p:spTree>
    <p:extLst>
      <p:ext uri="{BB962C8B-B14F-4D97-AF65-F5344CB8AC3E}">
        <p14:creationId xmlns:p14="http://schemas.microsoft.com/office/powerpoint/2010/main" val="41760545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I’ll run through a few screenshot from the pre-</a:t>
            </a:r>
            <a:r>
              <a:rPr lang="en-US" dirty="0" err="1" smtClean="0"/>
              <a:t>bulkloader</a:t>
            </a:r>
            <a:r>
              <a:rPr lang="en-US" dirty="0" smtClean="0"/>
              <a:t>,</a:t>
            </a:r>
            <a:r>
              <a:rPr lang="en-US" baseline="0" dirty="0" smtClean="0"/>
              <a:t> taken during the import of an exceptionally clean and very small new collection. The data were transformed into the </a:t>
            </a:r>
            <a:r>
              <a:rPr lang="en-US" baseline="0" dirty="0" err="1" smtClean="0"/>
              <a:t>bulkloader</a:t>
            </a:r>
            <a:r>
              <a:rPr lang="en-US" baseline="0" dirty="0" smtClean="0"/>
              <a:t> format by the collection. And at this point the scripts have run to find unique ambiguous values. I’m not sure if you can see the screenshot, but there are two new agents, 47 new taxa, and all Attributes are acceptable.</a:t>
            </a:r>
            <a:endParaRPr lang="en-US" dirty="0"/>
          </a:p>
        </p:txBody>
      </p:sp>
      <p:sp>
        <p:nvSpPr>
          <p:cNvPr id="4" name="Slide Number Placeholder 3"/>
          <p:cNvSpPr>
            <a:spLocks noGrp="1"/>
          </p:cNvSpPr>
          <p:nvPr>
            <p:ph type="sldNum" sz="quarter" idx="10"/>
          </p:nvPr>
        </p:nvSpPr>
        <p:spPr/>
        <p:txBody>
          <a:bodyPr/>
          <a:lstStyle/>
          <a:p>
            <a:fld id="{4D3D9A4B-3107-7049-A366-AE59822FC659}" type="slidenum">
              <a:rPr lang="en-US" smtClean="0"/>
              <a:t>18</a:t>
            </a:fld>
            <a:endParaRPr lang="en-US"/>
          </a:p>
        </p:txBody>
      </p:sp>
    </p:spTree>
    <p:extLst>
      <p:ext uri="{BB962C8B-B14F-4D97-AF65-F5344CB8AC3E}">
        <p14:creationId xmlns:p14="http://schemas.microsoft.com/office/powerpoint/2010/main" val="17006192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Agents have fallen out. I could feed these to the agent cleaning scripts and in this case they’d find good matches, but with such a small</a:t>
            </a:r>
            <a:r>
              <a:rPr lang="en-US" baseline="0" dirty="0" smtClean="0"/>
              <a:t> number of potential problems it’s easier to just use the </a:t>
            </a:r>
            <a:r>
              <a:rPr lang="en-US" baseline="0" dirty="0" err="1" smtClean="0"/>
              <a:t>Arctos</a:t>
            </a:r>
            <a:r>
              <a:rPr lang="en-US" baseline="0" dirty="0" smtClean="0"/>
              <a:t> forms.</a:t>
            </a:r>
            <a:endParaRPr lang="en-US" dirty="0"/>
          </a:p>
        </p:txBody>
      </p:sp>
      <p:sp>
        <p:nvSpPr>
          <p:cNvPr id="4" name="Slide Number Placeholder 3"/>
          <p:cNvSpPr>
            <a:spLocks noGrp="1"/>
          </p:cNvSpPr>
          <p:nvPr>
            <p:ph type="sldNum" sz="quarter" idx="10"/>
          </p:nvPr>
        </p:nvSpPr>
        <p:spPr/>
        <p:txBody>
          <a:bodyPr/>
          <a:lstStyle/>
          <a:p>
            <a:fld id="{4D3D9A4B-3107-7049-A366-AE59822FC659}" type="slidenum">
              <a:rPr lang="en-US" smtClean="0"/>
              <a:t>19</a:t>
            </a:fld>
            <a:endParaRPr lang="en-US"/>
          </a:p>
        </p:txBody>
      </p:sp>
    </p:spTree>
    <p:extLst>
      <p:ext uri="{BB962C8B-B14F-4D97-AF65-F5344CB8AC3E}">
        <p14:creationId xmlns:p14="http://schemas.microsoft.com/office/powerpoint/2010/main" val="2755632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we need to talk briefly about what </a:t>
            </a:r>
            <a:r>
              <a:rPr lang="en-US" dirty="0" err="1" smtClean="0"/>
              <a:t>Arctos</a:t>
            </a:r>
            <a:r>
              <a:rPr lang="en-US" dirty="0" smtClean="0"/>
              <a:t> is, that’s important for the rest of this presentation.</a:t>
            </a:r>
          </a:p>
          <a:p>
            <a:endParaRPr lang="en-US" dirty="0" smtClean="0"/>
          </a:p>
          <a:p>
            <a:r>
              <a:rPr lang="en-US" dirty="0" err="1" smtClean="0"/>
              <a:t>Arctos</a:t>
            </a:r>
            <a:r>
              <a:rPr lang="en-US" dirty="0" smtClean="0"/>
              <a:t> is at the core</a:t>
            </a:r>
            <a:r>
              <a:rPr lang="en-US" baseline="0" dirty="0" smtClean="0"/>
              <a:t> a specimen </a:t>
            </a:r>
            <a:r>
              <a:rPr lang="en-US" dirty="0" smtClean="0"/>
              <a:t>management system, and has a place for all the normal “label data.” Additionally </a:t>
            </a:r>
            <a:r>
              <a:rPr lang="en-US" dirty="0" err="1" smtClean="0"/>
              <a:t>Arctos</a:t>
            </a:r>
            <a:r>
              <a:rPr lang="en-US" dirty="0" smtClean="0"/>
              <a:t> has</a:t>
            </a:r>
            <a:r>
              <a:rPr lang="en-US" baseline="0" dirty="0" smtClean="0"/>
              <a:t> the capacity to track things like usage, and to interact with various online resources.</a:t>
            </a:r>
          </a:p>
          <a:p>
            <a:endParaRPr lang="en-US" baseline="0" dirty="0" smtClean="0"/>
          </a:p>
          <a:p>
            <a:r>
              <a:rPr lang="en-US" baseline="0" dirty="0" err="1" smtClean="0"/>
              <a:t>Arctos</a:t>
            </a:r>
            <a:r>
              <a:rPr lang="en-US" baseline="0" dirty="0" smtClean="0"/>
              <a:t> is deeply normalized – that means we never say the same thing twice, we just link to related data. That also means that </a:t>
            </a:r>
            <a:r>
              <a:rPr lang="en-US" baseline="0" dirty="0" err="1" smtClean="0"/>
              <a:t>Arctos</a:t>
            </a:r>
            <a:r>
              <a:rPr lang="en-US" baseline="0" dirty="0" smtClean="0"/>
              <a:t> has no pre-defined viewpoints – all of the “nodes” such as agents or places can stand alone, and the objects in them just happen to refer to specimens.</a:t>
            </a:r>
          </a:p>
          <a:p>
            <a:endParaRPr lang="en-US" baseline="0" dirty="0" smtClean="0"/>
          </a:p>
          <a:p>
            <a:r>
              <a:rPr lang="en-US" baseline="0" dirty="0" smtClean="0"/>
              <a:t>That doesn’t stop at any collection, nor at </a:t>
            </a:r>
            <a:r>
              <a:rPr lang="en-US" baseline="0" dirty="0" err="1" smtClean="0"/>
              <a:t>Arctos</a:t>
            </a:r>
            <a:r>
              <a:rPr lang="en-US" baseline="0" dirty="0" smtClean="0"/>
              <a:t> itself – hosts and parasites, local taxonomy and </a:t>
            </a:r>
            <a:r>
              <a:rPr lang="en-US" baseline="0" dirty="0" err="1" smtClean="0"/>
              <a:t>GlobalNames</a:t>
            </a:r>
            <a:r>
              <a:rPr lang="en-US" baseline="0" dirty="0" smtClean="0"/>
              <a:t>, and specimens and </a:t>
            </a:r>
            <a:r>
              <a:rPr lang="en-US" baseline="0" dirty="0" err="1" smtClean="0"/>
              <a:t>GenBank</a:t>
            </a:r>
            <a:r>
              <a:rPr lang="en-US" baseline="0" dirty="0" smtClean="0"/>
              <a:t> can all be viewed as parts of the same things.</a:t>
            </a:r>
          </a:p>
          <a:p>
            <a:endParaRPr lang="en-US" baseline="0" dirty="0" smtClean="0"/>
          </a:p>
          <a:p>
            <a:r>
              <a:rPr lang="en-US" baseline="0" dirty="0" smtClean="0"/>
              <a:t>Additionally, normalization means the data model can adapt to the data; cultural, paleontological, and natural history collections of wildly variable complexity all live in the same tables and have access to the same resources, and we can accommodate new types of data without changing the model or code.</a:t>
            </a:r>
          </a:p>
        </p:txBody>
      </p:sp>
      <p:sp>
        <p:nvSpPr>
          <p:cNvPr id="4" name="Slide Number Placeholder 3"/>
          <p:cNvSpPr>
            <a:spLocks noGrp="1"/>
          </p:cNvSpPr>
          <p:nvPr>
            <p:ph type="sldNum" sz="quarter" idx="10"/>
          </p:nvPr>
        </p:nvSpPr>
        <p:spPr/>
        <p:txBody>
          <a:bodyPr/>
          <a:lstStyle/>
          <a:p>
            <a:fld id="{4D3D9A4B-3107-7049-A366-AE59822FC659}" type="slidenum">
              <a:rPr lang="en-US" smtClean="0"/>
              <a:t>2</a:t>
            </a:fld>
            <a:endParaRPr lang="en-US"/>
          </a:p>
        </p:txBody>
      </p:sp>
    </p:spTree>
    <p:extLst>
      <p:ext uri="{BB962C8B-B14F-4D97-AF65-F5344CB8AC3E}">
        <p14:creationId xmlns:p14="http://schemas.microsoft.com/office/powerpoint/2010/main" val="17066895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a:t>
            </a:r>
            <a:r>
              <a:rPr lang="en-US" baseline="0" dirty="0" smtClean="0"/>
              <a:t> partial match, and activity and comments strongly suggest that this is the agent we’re looking for.</a:t>
            </a:r>
            <a:endParaRPr lang="en-US" dirty="0"/>
          </a:p>
        </p:txBody>
      </p:sp>
      <p:sp>
        <p:nvSpPr>
          <p:cNvPr id="4" name="Slide Number Placeholder 3"/>
          <p:cNvSpPr>
            <a:spLocks noGrp="1"/>
          </p:cNvSpPr>
          <p:nvPr>
            <p:ph type="sldNum" sz="quarter" idx="10"/>
          </p:nvPr>
        </p:nvSpPr>
        <p:spPr/>
        <p:txBody>
          <a:bodyPr/>
          <a:lstStyle/>
          <a:p>
            <a:fld id="{4D3D9A4B-3107-7049-A366-AE59822FC659}" type="slidenum">
              <a:rPr lang="en-US" smtClean="0"/>
              <a:t>20</a:t>
            </a:fld>
            <a:endParaRPr lang="en-US"/>
          </a:p>
        </p:txBody>
      </p:sp>
    </p:spTree>
    <p:extLst>
      <p:ext uri="{BB962C8B-B14F-4D97-AF65-F5344CB8AC3E}">
        <p14:creationId xmlns:p14="http://schemas.microsoft.com/office/powerpoint/2010/main" val="18371174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sort of connected ecosystem not only improves the incoming data, but also very often adds to existing data. In this case we have a better name for an agent who has collected for multiple collections. We simply add the name variant to the existing agent record and delete it from the lookup tables as no correction is necessary.</a:t>
            </a:r>
            <a:endParaRPr lang="en-US" dirty="0"/>
          </a:p>
        </p:txBody>
      </p:sp>
      <p:sp>
        <p:nvSpPr>
          <p:cNvPr id="4" name="Slide Number Placeholder 3"/>
          <p:cNvSpPr>
            <a:spLocks noGrp="1"/>
          </p:cNvSpPr>
          <p:nvPr>
            <p:ph type="sldNum" sz="quarter" idx="10"/>
          </p:nvPr>
        </p:nvSpPr>
        <p:spPr/>
        <p:txBody>
          <a:bodyPr/>
          <a:lstStyle/>
          <a:p>
            <a:fld id="{4D3D9A4B-3107-7049-A366-AE59822FC659}" type="slidenum">
              <a:rPr lang="en-US" smtClean="0"/>
              <a:t>21</a:t>
            </a:fld>
            <a:endParaRPr lang="en-US"/>
          </a:p>
        </p:txBody>
      </p:sp>
    </p:spTree>
    <p:extLst>
      <p:ext uri="{BB962C8B-B14F-4D97-AF65-F5344CB8AC3E}">
        <p14:creationId xmlns:p14="http://schemas.microsoft.com/office/powerpoint/2010/main" val="15502689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other problem is a simple formatting mismatch, so</a:t>
            </a:r>
            <a:r>
              <a:rPr lang="en-US" baseline="0" dirty="0" smtClean="0"/>
              <a:t> we add a correction to the lookup table and feed it back to the pre-</a:t>
            </a:r>
            <a:r>
              <a:rPr lang="en-US" baseline="0" dirty="0" err="1" smtClean="0"/>
              <a:t>bulkloader</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4D3D9A4B-3107-7049-A366-AE59822FC659}" type="slidenum">
              <a:rPr lang="en-US" smtClean="0"/>
              <a:t>22</a:t>
            </a:fld>
            <a:endParaRPr lang="en-US"/>
          </a:p>
        </p:txBody>
      </p:sp>
    </p:spTree>
    <p:extLst>
      <p:ext uri="{BB962C8B-B14F-4D97-AF65-F5344CB8AC3E}">
        <p14:creationId xmlns:p14="http://schemas.microsoft.com/office/powerpoint/2010/main" val="33228893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don’t need to worry about where they mismatch occurred – collectors, attribute</a:t>
            </a:r>
            <a:r>
              <a:rPr lang="en-US" baseline="0" dirty="0" smtClean="0"/>
              <a:t> determiners, identifiers, and all other agents (there are about 30 in the core </a:t>
            </a:r>
            <a:r>
              <a:rPr lang="en-US" baseline="0" dirty="0" err="1" smtClean="0"/>
              <a:t>bulkloader</a:t>
            </a:r>
            <a:r>
              <a:rPr lang="en-US" baseline="0" dirty="0" smtClean="0"/>
              <a:t>) are corrected from the lookup data.</a:t>
            </a:r>
            <a:endParaRPr lang="en-US" dirty="0"/>
          </a:p>
        </p:txBody>
      </p:sp>
      <p:sp>
        <p:nvSpPr>
          <p:cNvPr id="4" name="Slide Number Placeholder 3"/>
          <p:cNvSpPr>
            <a:spLocks noGrp="1"/>
          </p:cNvSpPr>
          <p:nvPr>
            <p:ph type="sldNum" sz="quarter" idx="10"/>
          </p:nvPr>
        </p:nvSpPr>
        <p:spPr/>
        <p:txBody>
          <a:bodyPr/>
          <a:lstStyle/>
          <a:p>
            <a:fld id="{4D3D9A4B-3107-7049-A366-AE59822FC659}" type="slidenum">
              <a:rPr lang="en-US" smtClean="0"/>
              <a:t>23</a:t>
            </a:fld>
            <a:endParaRPr lang="en-US"/>
          </a:p>
        </p:txBody>
      </p:sp>
    </p:spTree>
    <p:extLst>
      <p:ext uri="{BB962C8B-B14F-4D97-AF65-F5344CB8AC3E}">
        <p14:creationId xmlns:p14="http://schemas.microsoft.com/office/powerpoint/2010/main" val="20739137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a:t>
            </a:r>
            <a:r>
              <a:rPr lang="en-US" baseline="0" dirty="0" smtClean="0"/>
              <a:t> the repatriation scripts run, the data undergo another check. If all problems have been corrected the specimen records will load to </a:t>
            </a:r>
            <a:r>
              <a:rPr lang="en-US" baseline="0" dirty="0" err="1" smtClean="0"/>
              <a:t>Arctos</a:t>
            </a:r>
            <a:r>
              <a:rPr lang="en-US" baseline="0" dirty="0" smtClean="0"/>
              <a:t> proper with the click of a couple buttons.</a:t>
            </a:r>
            <a:endParaRPr lang="en-US" dirty="0"/>
          </a:p>
        </p:txBody>
      </p:sp>
      <p:sp>
        <p:nvSpPr>
          <p:cNvPr id="4" name="Slide Number Placeholder 3"/>
          <p:cNvSpPr>
            <a:spLocks noGrp="1"/>
          </p:cNvSpPr>
          <p:nvPr>
            <p:ph type="sldNum" sz="quarter" idx="10"/>
          </p:nvPr>
        </p:nvSpPr>
        <p:spPr/>
        <p:txBody>
          <a:bodyPr/>
          <a:lstStyle/>
          <a:p>
            <a:fld id="{4D3D9A4B-3107-7049-A366-AE59822FC659}" type="slidenum">
              <a:rPr lang="en-US" smtClean="0"/>
              <a:t>24</a:t>
            </a:fld>
            <a:endParaRPr lang="en-US"/>
          </a:p>
        </p:txBody>
      </p:sp>
    </p:spTree>
    <p:extLst>
      <p:ext uri="{BB962C8B-B14F-4D97-AF65-F5344CB8AC3E}">
        <p14:creationId xmlns:p14="http://schemas.microsoft.com/office/powerpoint/2010/main" val="13813418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goal should not be to digitize some data, but</a:t>
            </a:r>
            <a:r>
              <a:rPr lang="en-US" baseline="0" dirty="0" smtClean="0"/>
              <a:t> to do something cool with the digital data being created. </a:t>
            </a:r>
          </a:p>
          <a:p>
            <a:endParaRPr lang="en-US" baseline="0" dirty="0" smtClean="0"/>
          </a:p>
          <a:p>
            <a:r>
              <a:rPr lang="en-US" baseline="0" dirty="0" smtClean="0"/>
              <a:t>You’ll need tools to get there, and then to do things with the newly-digitized data. </a:t>
            </a:r>
          </a:p>
          <a:p>
            <a:endParaRPr lang="en-US" baseline="0" dirty="0" smtClean="0"/>
          </a:p>
          <a:p>
            <a:r>
              <a:rPr lang="en-US" baseline="0" dirty="0" smtClean="0"/>
              <a:t>Carefully-chosen authority data will make interactions with other data easy.</a:t>
            </a:r>
          </a:p>
          <a:p>
            <a:endParaRPr lang="en-US" baseline="0" dirty="0" smtClean="0"/>
          </a:p>
          <a:p>
            <a:r>
              <a:rPr lang="en-US" baseline="0" dirty="0" smtClean="0"/>
              <a:t>Choose what to digitize and how to do so based on the above; understand what your decisions – and all digitization projects are forced to make hard choices - will mean to the long-term usability and </a:t>
            </a:r>
            <a:r>
              <a:rPr lang="en-US" baseline="0" smtClean="0"/>
              <a:t>growth potential </a:t>
            </a:r>
            <a:r>
              <a:rPr lang="en-US" baseline="0" dirty="0" smtClean="0"/>
              <a:t>of the data.</a:t>
            </a:r>
            <a:endParaRPr lang="en-US" dirty="0"/>
          </a:p>
        </p:txBody>
      </p:sp>
      <p:sp>
        <p:nvSpPr>
          <p:cNvPr id="4" name="Slide Number Placeholder 3"/>
          <p:cNvSpPr>
            <a:spLocks noGrp="1"/>
          </p:cNvSpPr>
          <p:nvPr>
            <p:ph type="sldNum" sz="quarter" idx="10"/>
          </p:nvPr>
        </p:nvSpPr>
        <p:spPr/>
        <p:txBody>
          <a:bodyPr/>
          <a:lstStyle/>
          <a:p>
            <a:fld id="{4D3D9A4B-3107-7049-A366-AE59822FC659}" type="slidenum">
              <a:rPr lang="en-US" smtClean="0"/>
              <a:t>25</a:t>
            </a:fld>
            <a:endParaRPr lang="en-US"/>
          </a:p>
        </p:txBody>
      </p:sp>
    </p:spTree>
    <p:extLst>
      <p:ext uri="{BB962C8B-B14F-4D97-AF65-F5344CB8AC3E}">
        <p14:creationId xmlns:p14="http://schemas.microsoft.com/office/powerpoint/2010/main" val="2921046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it’s core, </a:t>
            </a:r>
            <a:r>
              <a:rPr lang="en-US" dirty="0" err="1" smtClean="0"/>
              <a:t>Arctos</a:t>
            </a:r>
            <a:r>
              <a:rPr lang="en-US" dirty="0" smtClean="0"/>
              <a:t> is a database of around about 60 highly-interactive tables. All business rules live at the database level, so it’s possible to hook up various applications or give users SQL access without worrying about them getting lost or</a:t>
            </a:r>
            <a:r>
              <a:rPr lang="en-US" baseline="0" dirty="0" smtClean="0"/>
              <a:t> breaking anything.</a:t>
            </a:r>
            <a:endParaRPr lang="en-US" dirty="0" smtClean="0"/>
          </a:p>
          <a:p>
            <a:endParaRPr lang="en-US" dirty="0" smtClean="0"/>
          </a:p>
          <a:p>
            <a:r>
              <a:rPr lang="en-US" dirty="0" err="1" smtClean="0"/>
              <a:t>Arctos</a:t>
            </a:r>
            <a:r>
              <a:rPr lang="en-US" dirty="0" smtClean="0"/>
              <a:t> also includes a comprehensive user interface which provides the capacity to do just about anything anyone’s ever wanted to do to museum specimen data, singly</a:t>
            </a:r>
            <a:r>
              <a:rPr lang="en-US" baseline="0" dirty="0" smtClean="0"/>
              <a:t> or in batches. The same UI simply logs in as read-only users to provide public access, and we can customize those users to see everything or to be locked into any number of collections, which provides for “portals” such as all Alaskan insect collections.</a:t>
            </a:r>
          </a:p>
          <a:p>
            <a:endParaRPr lang="en-US" baseline="0" dirty="0" smtClean="0"/>
          </a:p>
          <a:p>
            <a:r>
              <a:rPr lang="en-US" baseline="0" dirty="0" smtClean="0"/>
              <a:t>Behind the scenes, </a:t>
            </a:r>
            <a:r>
              <a:rPr lang="en-US" baseline="0" dirty="0" err="1" smtClean="0"/>
              <a:t>Arctos</a:t>
            </a:r>
            <a:r>
              <a:rPr lang="en-US" baseline="0" dirty="0" smtClean="0"/>
              <a:t> also runs lots of services which provide for things like email notifications of loans coming due or permits expiring, automated </a:t>
            </a:r>
            <a:r>
              <a:rPr lang="en-US" baseline="0" dirty="0" err="1" smtClean="0"/>
              <a:t>georeferencing</a:t>
            </a:r>
            <a:r>
              <a:rPr lang="en-US" baseline="0" dirty="0" smtClean="0"/>
              <a:t> through Google’s services, and reciprocal </a:t>
            </a:r>
            <a:r>
              <a:rPr lang="en-US" baseline="0" dirty="0" err="1" smtClean="0"/>
              <a:t>linkouts</a:t>
            </a:r>
            <a:r>
              <a:rPr lang="en-US" baseline="0" dirty="0" smtClean="0"/>
              <a:t> from </a:t>
            </a:r>
            <a:r>
              <a:rPr lang="en-US" baseline="0" dirty="0" err="1" smtClean="0"/>
              <a:t>GenBank</a:t>
            </a:r>
            <a:r>
              <a:rPr lang="en-US" baseline="0" dirty="0" smtClean="0"/>
              <a:t> to specimen records.</a:t>
            </a:r>
          </a:p>
          <a:p>
            <a:endParaRPr lang="en-US" baseline="0" dirty="0" smtClean="0"/>
          </a:p>
          <a:p>
            <a:r>
              <a:rPr lang="en-US" baseline="0" dirty="0" smtClean="0"/>
              <a:t>Perhaps most importantly, </a:t>
            </a:r>
            <a:r>
              <a:rPr lang="en-US" baseline="0" dirty="0" err="1" smtClean="0"/>
              <a:t>Arctos</a:t>
            </a:r>
            <a:r>
              <a:rPr lang="en-US" baseline="0" dirty="0" smtClean="0"/>
              <a:t> is a community. Decisions regarding development and authority data are made as a group. Functionality we create for insects is used by cultural collections, and field notes digitized for parasite specimens are available from bird and mammal records. Questions regarding everything from best practices for recording locality data to where to purchase barcodes are addressed by the community. Despite popular opinion, we find that ornithologists and botanists do largely the same things, they just don’t commonly talk to each other. When they do talk to each other, efficiencies emerge – things get easier and better for everyone. No one group could have ever designed </a:t>
            </a:r>
            <a:r>
              <a:rPr lang="en-US" baseline="0" dirty="0" err="1" smtClean="0"/>
              <a:t>Arctos</a:t>
            </a:r>
            <a:r>
              <a:rPr lang="en-US" baseline="0" dirty="0" smtClean="0"/>
              <a:t>; it is a synthesis of the best practices of a very broad community of users.</a:t>
            </a:r>
            <a:endParaRPr lang="en-US" dirty="0" smtClean="0"/>
          </a:p>
          <a:p>
            <a:endParaRPr lang="en-US" dirty="0"/>
          </a:p>
        </p:txBody>
      </p:sp>
      <p:sp>
        <p:nvSpPr>
          <p:cNvPr id="4" name="Slide Number Placeholder 3"/>
          <p:cNvSpPr>
            <a:spLocks noGrp="1"/>
          </p:cNvSpPr>
          <p:nvPr>
            <p:ph type="sldNum" sz="quarter" idx="10"/>
          </p:nvPr>
        </p:nvSpPr>
        <p:spPr/>
        <p:txBody>
          <a:bodyPr/>
          <a:lstStyle/>
          <a:p>
            <a:fld id="{4D3D9A4B-3107-7049-A366-AE59822FC659}" type="slidenum">
              <a:rPr lang="en-US" smtClean="0"/>
              <a:t>3</a:t>
            </a:fld>
            <a:endParaRPr lang="en-US"/>
          </a:p>
        </p:txBody>
      </p:sp>
    </p:spTree>
    <p:extLst>
      <p:ext uri="{BB962C8B-B14F-4D97-AF65-F5344CB8AC3E}">
        <p14:creationId xmlns:p14="http://schemas.microsoft.com/office/powerpoint/2010/main" val="2738377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Arctos</a:t>
            </a:r>
            <a:r>
              <a:rPr lang="en-US" dirty="0" smtClean="0"/>
              <a:t> can freely interact with the online ecosystem of things related to specimens, or related to things related to specimens, because our data are extremely predictable.</a:t>
            </a:r>
          </a:p>
          <a:p>
            <a:endParaRPr lang="en-US" dirty="0" smtClean="0"/>
          </a:p>
          <a:p>
            <a:r>
              <a:rPr lang="en-US" dirty="0" smtClean="0"/>
              <a:t>We do that by standardization, and we standardize through normalization,</a:t>
            </a:r>
            <a:r>
              <a:rPr lang="en-US" baseline="0" dirty="0" smtClean="0"/>
              <a:t> which is </a:t>
            </a:r>
            <a:r>
              <a:rPr lang="en-US" dirty="0" smtClean="0"/>
              <a:t>a lack of redundancy</a:t>
            </a:r>
            <a:r>
              <a:rPr lang="en-US" baseline="0" dirty="0" smtClean="0"/>
              <a:t>. It’s impossible to do the same thing multiple ways if you only do it once, which leads to very predictable data.</a:t>
            </a:r>
          </a:p>
        </p:txBody>
      </p:sp>
      <p:sp>
        <p:nvSpPr>
          <p:cNvPr id="4" name="Slide Number Placeholder 3"/>
          <p:cNvSpPr>
            <a:spLocks noGrp="1"/>
          </p:cNvSpPr>
          <p:nvPr>
            <p:ph type="sldNum" sz="quarter" idx="10"/>
          </p:nvPr>
        </p:nvSpPr>
        <p:spPr/>
        <p:txBody>
          <a:bodyPr/>
          <a:lstStyle/>
          <a:p>
            <a:fld id="{4D3D9A4B-3107-7049-A366-AE59822FC659}" type="slidenum">
              <a:rPr lang="en-US" smtClean="0"/>
              <a:t>4</a:t>
            </a:fld>
            <a:endParaRPr lang="en-US"/>
          </a:p>
        </p:txBody>
      </p:sp>
    </p:spTree>
    <p:extLst>
      <p:ext uri="{BB962C8B-B14F-4D97-AF65-F5344CB8AC3E}">
        <p14:creationId xmlns:p14="http://schemas.microsoft.com/office/powerpoint/2010/main" val="3731424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Curators want to record “verbatim data,” and </a:t>
            </a:r>
            <a:r>
              <a:rPr lang="en-US" dirty="0" err="1" smtClean="0"/>
              <a:t>Arctos</a:t>
            </a:r>
            <a:r>
              <a:rPr lang="en-US" dirty="0" smtClean="0"/>
              <a:t> accommodates</a:t>
            </a:r>
            <a:r>
              <a:rPr lang="en-US" baseline="0" dirty="0" smtClean="0"/>
              <a:t> this in addition to formalized searchable data. For every standardized field, there’s an accompanying verbatim – usually lots of them. </a:t>
            </a:r>
          </a:p>
          <a:p>
            <a:endParaRPr lang="en-US" baseline="0" dirty="0" smtClean="0"/>
          </a:p>
          <a:p>
            <a:r>
              <a:rPr lang="en-US" baseline="0" dirty="0" smtClean="0"/>
              <a:t>The standardization doesn’t stop at the data themselves, we also standardize the organization of free-text data. While the data themselves aren’t very searchable – we can’t control what’s typed into a uncontrolled field – the existence of certain types of data is in itself powerful.</a:t>
            </a:r>
            <a:endParaRPr lang="en-US" dirty="0" smtClean="0"/>
          </a:p>
        </p:txBody>
      </p:sp>
      <p:sp>
        <p:nvSpPr>
          <p:cNvPr id="4" name="Slide Number Placeholder 3"/>
          <p:cNvSpPr>
            <a:spLocks noGrp="1"/>
          </p:cNvSpPr>
          <p:nvPr>
            <p:ph type="sldNum" sz="quarter" idx="10"/>
          </p:nvPr>
        </p:nvSpPr>
        <p:spPr/>
        <p:txBody>
          <a:bodyPr/>
          <a:lstStyle/>
          <a:p>
            <a:fld id="{4D3D9A4B-3107-7049-A366-AE59822FC659}" type="slidenum">
              <a:rPr lang="en-US" smtClean="0"/>
              <a:t>5</a:t>
            </a:fld>
            <a:endParaRPr lang="en-US"/>
          </a:p>
        </p:txBody>
      </p:sp>
    </p:spTree>
    <p:extLst>
      <p:ext uri="{BB962C8B-B14F-4D97-AF65-F5344CB8AC3E}">
        <p14:creationId xmlns:p14="http://schemas.microsoft.com/office/powerpoint/2010/main" val="2205910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Attributes is a good place to expand on this. We store several types</a:t>
            </a:r>
            <a:r>
              <a:rPr lang="en-US" baseline="0" dirty="0" smtClean="0"/>
              <a:t> of data in one structure, conditionally enforcing </a:t>
            </a:r>
            <a:r>
              <a:rPr lang="en-US" baseline="0" dirty="0" err="1" smtClean="0"/>
              <a:t>datatype</a:t>
            </a:r>
            <a:r>
              <a:rPr lang="en-US" baseline="0" dirty="0" smtClean="0"/>
              <a:t> and vocabulary. For example, there are three ways of specifying age in </a:t>
            </a:r>
            <a:r>
              <a:rPr lang="en-US" baseline="0" dirty="0" err="1" smtClean="0"/>
              <a:t>Arctos</a:t>
            </a:r>
            <a:r>
              <a:rPr lang="en-US" baseline="0" dirty="0" smtClean="0"/>
              <a:t> – free text, categorical, and number plus units.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So while we may not try to predict all of the ways in which a user has tried to say adult, we can find the data which might have those data by the existence of the attribute. I should point out that all examples in this presentation are actual data, and that I have no idea what a South Korean (SK) snuggle-lanyard is.</a:t>
            </a:r>
          </a:p>
          <a:p>
            <a:endParaRPr lang="en-US" baseline="0" dirty="0" smtClean="0"/>
          </a:p>
          <a:p>
            <a:r>
              <a:rPr lang="en-US" baseline="0" dirty="0" smtClean="0"/>
              <a:t>Adding vocabulary control gets us to categorical age data – instead of whatever someone wants to type, values are limited to a finite list. That’s still about 70 values – insects are complicated – but it’s a manageable number. Attributes also contains a determiner and method – “adult” may mean different things in different taxa or for different purposes (sexual vs. </a:t>
            </a:r>
            <a:r>
              <a:rPr lang="en-US" baseline="0" dirty="0" err="1" smtClean="0"/>
              <a:t>osteological</a:t>
            </a:r>
            <a:r>
              <a:rPr lang="en-US" baseline="0" dirty="0" smtClean="0"/>
              <a:t> vs. plumage vs. time), but these data are often not recorded.</a:t>
            </a:r>
          </a:p>
          <a:p>
            <a:endParaRPr lang="en-US" baseline="0" dirty="0" smtClean="0"/>
          </a:p>
          <a:p>
            <a:r>
              <a:rPr lang="en-US" baseline="0" dirty="0" smtClean="0"/>
              <a:t>Even more precise are numerical values (with units). These remove all ambiguity, allowing the user – </a:t>
            </a:r>
            <a:r>
              <a:rPr lang="en-US" baseline="0" dirty="0" err="1" smtClean="0"/>
              <a:t>rahter</a:t>
            </a:r>
            <a:r>
              <a:rPr lang="en-US" baseline="0" dirty="0" smtClean="0"/>
              <a:t> than curator or collector -  to define adulthood however they want. And again the </a:t>
            </a:r>
            <a:r>
              <a:rPr lang="en-US" baseline="0" dirty="0" err="1" smtClean="0"/>
              <a:t>seffective</a:t>
            </a:r>
            <a:r>
              <a:rPr lang="en-US" baseline="0" dirty="0" smtClean="0"/>
              <a:t> structure is dynamic and data-driven – </a:t>
            </a:r>
            <a:r>
              <a:rPr lang="en-US" baseline="0" dirty="0" err="1" smtClean="0"/>
              <a:t>Arctos</a:t>
            </a:r>
            <a:r>
              <a:rPr lang="en-US" baseline="0" dirty="0" smtClean="0"/>
              <a:t> contains seals with multiple numeric age determinations resulting from examining </a:t>
            </a:r>
            <a:r>
              <a:rPr lang="en-US" baseline="0" dirty="0" err="1" smtClean="0"/>
              <a:t>cementum</a:t>
            </a:r>
            <a:r>
              <a:rPr lang="en-US" baseline="0" dirty="0" smtClean="0"/>
              <a:t> layers in various teeth, for example.</a:t>
            </a:r>
          </a:p>
        </p:txBody>
      </p:sp>
      <p:sp>
        <p:nvSpPr>
          <p:cNvPr id="4" name="Slide Number Placeholder 3"/>
          <p:cNvSpPr>
            <a:spLocks noGrp="1"/>
          </p:cNvSpPr>
          <p:nvPr>
            <p:ph type="sldNum" sz="quarter" idx="10"/>
          </p:nvPr>
        </p:nvSpPr>
        <p:spPr/>
        <p:txBody>
          <a:bodyPr/>
          <a:lstStyle/>
          <a:p>
            <a:fld id="{4D3D9A4B-3107-7049-A366-AE59822FC659}" type="slidenum">
              <a:rPr lang="en-US" smtClean="0"/>
              <a:t>6</a:t>
            </a:fld>
            <a:endParaRPr lang="en-US"/>
          </a:p>
        </p:txBody>
      </p:sp>
    </p:spTree>
    <p:extLst>
      <p:ext uri="{BB962C8B-B14F-4D97-AF65-F5344CB8AC3E}">
        <p14:creationId xmlns:p14="http://schemas.microsoft.com/office/powerpoint/2010/main" val="1037334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Now I’d like</a:t>
            </a:r>
            <a:r>
              <a:rPr lang="en-US" baseline="0" dirty="0" smtClean="0"/>
              <a:t> to very briefly diverge into why we digitize, and the short answer is to get more from the data – to use it to get more from the specimens and the collection, including things like report generation, error detection, identifying related material, and providing trustworthy links from publications to vouchers. If the data can’t do anything useful, who cares if tick mark or 53 is recorded as a collector?</a:t>
            </a:r>
          </a:p>
          <a:p>
            <a:endParaRPr lang="en-US" baseline="0" dirty="0" smtClean="0"/>
          </a:p>
          <a:p>
            <a:r>
              <a:rPr lang="en-US" baseline="0" dirty="0" smtClean="0"/>
              <a:t>First, there’s a place for everything. Our model fits whatever data shows up, so it’s never be necessary to mix comments in with numeric data or identifications in with taxonomy, or to record a verbatim string alongside authoritative data.</a:t>
            </a:r>
          </a:p>
          <a:p>
            <a:endParaRPr lang="en-US" baseline="0" dirty="0" smtClean="0"/>
          </a:p>
          <a:p>
            <a:r>
              <a:rPr lang="en-US" baseline="0" dirty="0" smtClean="0"/>
              <a:t>Second, </a:t>
            </a:r>
            <a:r>
              <a:rPr lang="en-US" baseline="0" dirty="0" err="1" smtClean="0"/>
              <a:t>Arctos</a:t>
            </a:r>
            <a:r>
              <a:rPr lang="en-US" baseline="0" dirty="0" smtClean="0"/>
              <a:t> is very interactive – our data are exposed directly to users, through various portals and search engines, and to other data. Transcription mistakes are discoverable when a mouse parasite is attributed to a squirrel, when a sequence in </a:t>
            </a:r>
            <a:r>
              <a:rPr lang="en-US" baseline="0" dirty="0" err="1" smtClean="0"/>
              <a:t>GenBank</a:t>
            </a:r>
            <a:r>
              <a:rPr lang="en-US" baseline="0" dirty="0" smtClean="0"/>
              <a:t> isn’t as expected, or when an asserted geography doesn’t match that under the coordinates, for example.</a:t>
            </a:r>
          </a:p>
          <a:p>
            <a:endParaRPr lang="en-US" baseline="0" dirty="0" smtClean="0"/>
          </a:p>
          <a:p>
            <a:r>
              <a:rPr lang="en-US" baseline="0" dirty="0" smtClean="0"/>
              <a:t>That leads to discoverability. There are very many ways to get at data in </a:t>
            </a:r>
            <a:r>
              <a:rPr lang="en-US" baseline="0" dirty="0" err="1" smtClean="0"/>
              <a:t>Arctos</a:t>
            </a:r>
            <a:r>
              <a:rPr lang="en-US" baseline="0" dirty="0" smtClean="0"/>
              <a:t>, and those pathways leads to more interactions which leads to even better data.</a:t>
            </a:r>
          </a:p>
          <a:p>
            <a:endParaRPr lang="en-US" baseline="0" dirty="0" smtClean="0"/>
          </a:p>
          <a:p>
            <a:r>
              <a:rPr lang="en-US" baseline="0" dirty="0" smtClean="0"/>
              <a:t>All of this together leads to more value in the collections themselves. Specimens are examined and cited, and identifications become linked to publications and other supporting evidence, for example.</a:t>
            </a:r>
          </a:p>
          <a:p>
            <a:endParaRPr lang="en-US" baseline="0" dirty="0" smtClean="0"/>
          </a:p>
          <a:p>
            <a:r>
              <a:rPr lang="en-US" baseline="0" dirty="0" smtClean="0"/>
              <a:t>The goal is always to create data which can do something.</a:t>
            </a:r>
            <a:endParaRPr lang="en-US" dirty="0" smtClean="0"/>
          </a:p>
          <a:p>
            <a:endParaRPr lang="en-US" dirty="0"/>
          </a:p>
        </p:txBody>
      </p:sp>
      <p:sp>
        <p:nvSpPr>
          <p:cNvPr id="4" name="Slide Number Placeholder 3"/>
          <p:cNvSpPr>
            <a:spLocks noGrp="1"/>
          </p:cNvSpPr>
          <p:nvPr>
            <p:ph type="sldNum" sz="quarter" idx="10"/>
          </p:nvPr>
        </p:nvSpPr>
        <p:spPr/>
        <p:txBody>
          <a:bodyPr/>
          <a:lstStyle/>
          <a:p>
            <a:fld id="{4D3D9A4B-3107-7049-A366-AE59822FC659}" type="slidenum">
              <a:rPr lang="en-US" smtClean="0"/>
              <a:t>7</a:t>
            </a:fld>
            <a:endParaRPr lang="en-US"/>
          </a:p>
        </p:txBody>
      </p:sp>
    </p:spTree>
    <p:extLst>
      <p:ext uri="{BB962C8B-B14F-4D97-AF65-F5344CB8AC3E}">
        <p14:creationId xmlns:p14="http://schemas.microsoft.com/office/powerpoint/2010/main" val="3405610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Reaching those goals requires consistent,</a:t>
            </a:r>
            <a:r>
              <a:rPr lang="en-US" baseline="0" dirty="0" smtClean="0"/>
              <a:t> correctly-typed data, and humans simply aren’t capable of generating that at any useful scale without some help. Typos happen, numbers are accidentally re-used, there really are two “Carolyn Parkers” collecting plants in Alaska, and collectors write strange things on labels. We need tools to turn strings into data objects, and we need user interfaces which force us to specify THAT Carolyn, to reject creative spellings of taxa, to ensure a collector isn’t trying to rewrite the calendar, and to represent coordinates on maps so that we can avoid creating pelagic chipmunks.</a:t>
            </a:r>
            <a:endParaRPr lang="en-US" dirty="0" smtClean="0"/>
          </a:p>
          <a:p>
            <a:endParaRPr lang="en-US" dirty="0"/>
          </a:p>
        </p:txBody>
      </p:sp>
      <p:sp>
        <p:nvSpPr>
          <p:cNvPr id="4" name="Slide Number Placeholder 3"/>
          <p:cNvSpPr>
            <a:spLocks noGrp="1"/>
          </p:cNvSpPr>
          <p:nvPr>
            <p:ph type="sldNum" sz="quarter" idx="10"/>
          </p:nvPr>
        </p:nvSpPr>
        <p:spPr/>
        <p:txBody>
          <a:bodyPr/>
          <a:lstStyle/>
          <a:p>
            <a:fld id="{4D3D9A4B-3107-7049-A366-AE59822FC659}" type="slidenum">
              <a:rPr lang="en-US" smtClean="0"/>
              <a:t>8</a:t>
            </a:fld>
            <a:endParaRPr lang="en-US"/>
          </a:p>
        </p:txBody>
      </p:sp>
    </p:spTree>
    <p:extLst>
      <p:ext uri="{BB962C8B-B14F-4D97-AF65-F5344CB8AC3E}">
        <p14:creationId xmlns:p14="http://schemas.microsoft.com/office/powerpoint/2010/main" val="351915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So,</a:t>
            </a:r>
            <a:r>
              <a:rPr lang="en-US" baseline="0" dirty="0" smtClean="0"/>
              <a:t> that leads us to what we want. But that’s often not what we get.</a:t>
            </a:r>
            <a:endParaRPr lang="en-US" dirty="0"/>
          </a:p>
        </p:txBody>
      </p:sp>
      <p:sp>
        <p:nvSpPr>
          <p:cNvPr id="4" name="Slide Number Placeholder 3"/>
          <p:cNvSpPr>
            <a:spLocks noGrp="1"/>
          </p:cNvSpPr>
          <p:nvPr>
            <p:ph type="sldNum" sz="quarter" idx="10"/>
          </p:nvPr>
        </p:nvSpPr>
        <p:spPr/>
        <p:txBody>
          <a:bodyPr/>
          <a:lstStyle/>
          <a:p>
            <a:fld id="{4D3D9A4B-3107-7049-A366-AE59822FC659}" type="slidenum">
              <a:rPr lang="en-US" smtClean="0"/>
              <a:t>9</a:t>
            </a:fld>
            <a:endParaRPr lang="en-US"/>
          </a:p>
        </p:txBody>
      </p:sp>
    </p:spTree>
    <p:extLst>
      <p:ext uri="{BB962C8B-B14F-4D97-AF65-F5344CB8AC3E}">
        <p14:creationId xmlns:p14="http://schemas.microsoft.com/office/powerpoint/2010/main" val="2730208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86988B-2952-4C4F-AAA8-AB3CFF2328D4}"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2AD3E3-DC52-D64C-9E30-C3BECFF261B0}" type="slidenum">
              <a:rPr lang="en-US" smtClean="0"/>
              <a:t>‹#›</a:t>
            </a:fld>
            <a:endParaRPr lang="en-US"/>
          </a:p>
        </p:txBody>
      </p:sp>
    </p:spTree>
    <p:extLst>
      <p:ext uri="{BB962C8B-B14F-4D97-AF65-F5344CB8AC3E}">
        <p14:creationId xmlns:p14="http://schemas.microsoft.com/office/powerpoint/2010/main" val="2039098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86988B-2952-4C4F-AAA8-AB3CFF2328D4}"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2AD3E3-DC52-D64C-9E30-C3BECFF261B0}" type="slidenum">
              <a:rPr lang="en-US" smtClean="0"/>
              <a:t>‹#›</a:t>
            </a:fld>
            <a:endParaRPr lang="en-US"/>
          </a:p>
        </p:txBody>
      </p:sp>
    </p:spTree>
    <p:extLst>
      <p:ext uri="{BB962C8B-B14F-4D97-AF65-F5344CB8AC3E}">
        <p14:creationId xmlns:p14="http://schemas.microsoft.com/office/powerpoint/2010/main" val="2879435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86988B-2952-4C4F-AAA8-AB3CFF2328D4}"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2AD3E3-DC52-D64C-9E30-C3BECFF261B0}" type="slidenum">
              <a:rPr lang="en-US" smtClean="0"/>
              <a:t>‹#›</a:t>
            </a:fld>
            <a:endParaRPr lang="en-US"/>
          </a:p>
        </p:txBody>
      </p:sp>
    </p:spTree>
    <p:extLst>
      <p:ext uri="{BB962C8B-B14F-4D97-AF65-F5344CB8AC3E}">
        <p14:creationId xmlns:p14="http://schemas.microsoft.com/office/powerpoint/2010/main" val="1603671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86988B-2952-4C4F-AAA8-AB3CFF2328D4}"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2AD3E3-DC52-D64C-9E30-C3BECFF261B0}" type="slidenum">
              <a:rPr lang="en-US" smtClean="0"/>
              <a:t>‹#›</a:t>
            </a:fld>
            <a:endParaRPr lang="en-US"/>
          </a:p>
        </p:txBody>
      </p:sp>
    </p:spTree>
    <p:extLst>
      <p:ext uri="{BB962C8B-B14F-4D97-AF65-F5344CB8AC3E}">
        <p14:creationId xmlns:p14="http://schemas.microsoft.com/office/powerpoint/2010/main" val="2705820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86988B-2952-4C4F-AAA8-AB3CFF2328D4}"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2AD3E3-DC52-D64C-9E30-C3BECFF261B0}" type="slidenum">
              <a:rPr lang="en-US" smtClean="0"/>
              <a:t>‹#›</a:t>
            </a:fld>
            <a:endParaRPr lang="en-US"/>
          </a:p>
        </p:txBody>
      </p:sp>
    </p:spTree>
    <p:extLst>
      <p:ext uri="{BB962C8B-B14F-4D97-AF65-F5344CB8AC3E}">
        <p14:creationId xmlns:p14="http://schemas.microsoft.com/office/powerpoint/2010/main" val="704697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86988B-2952-4C4F-AAA8-AB3CFF2328D4}" type="datetimeFigureOut">
              <a:rPr lang="en-US" smtClean="0"/>
              <a:t>4/3/2016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2AD3E3-DC52-D64C-9E30-C3BECFF261B0}" type="slidenum">
              <a:rPr lang="en-US" smtClean="0"/>
              <a:t>‹#›</a:t>
            </a:fld>
            <a:endParaRPr lang="en-US"/>
          </a:p>
        </p:txBody>
      </p:sp>
    </p:spTree>
    <p:extLst>
      <p:ext uri="{BB962C8B-B14F-4D97-AF65-F5344CB8AC3E}">
        <p14:creationId xmlns:p14="http://schemas.microsoft.com/office/powerpoint/2010/main" val="1444758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86988B-2952-4C4F-AAA8-AB3CFF2328D4}" type="datetimeFigureOut">
              <a:rPr lang="en-US" smtClean="0"/>
              <a:t>4/3/2016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2AD3E3-DC52-D64C-9E30-C3BECFF261B0}" type="slidenum">
              <a:rPr lang="en-US" smtClean="0"/>
              <a:t>‹#›</a:t>
            </a:fld>
            <a:endParaRPr lang="en-US"/>
          </a:p>
        </p:txBody>
      </p:sp>
    </p:spTree>
    <p:extLst>
      <p:ext uri="{BB962C8B-B14F-4D97-AF65-F5344CB8AC3E}">
        <p14:creationId xmlns:p14="http://schemas.microsoft.com/office/powerpoint/2010/main" val="2622045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86988B-2952-4C4F-AAA8-AB3CFF2328D4}" type="datetimeFigureOut">
              <a:rPr lang="en-US" smtClean="0"/>
              <a:t>4/3/2016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2AD3E3-DC52-D64C-9E30-C3BECFF261B0}" type="slidenum">
              <a:rPr lang="en-US" smtClean="0"/>
              <a:t>‹#›</a:t>
            </a:fld>
            <a:endParaRPr lang="en-US"/>
          </a:p>
        </p:txBody>
      </p:sp>
    </p:spTree>
    <p:extLst>
      <p:ext uri="{BB962C8B-B14F-4D97-AF65-F5344CB8AC3E}">
        <p14:creationId xmlns:p14="http://schemas.microsoft.com/office/powerpoint/2010/main" val="1533383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86988B-2952-4C4F-AAA8-AB3CFF2328D4}" type="datetimeFigureOut">
              <a:rPr lang="en-US" smtClean="0"/>
              <a:t>4/3/2016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2AD3E3-DC52-D64C-9E30-C3BECFF261B0}" type="slidenum">
              <a:rPr lang="en-US" smtClean="0"/>
              <a:t>‹#›</a:t>
            </a:fld>
            <a:endParaRPr lang="en-US"/>
          </a:p>
        </p:txBody>
      </p:sp>
    </p:spTree>
    <p:extLst>
      <p:ext uri="{BB962C8B-B14F-4D97-AF65-F5344CB8AC3E}">
        <p14:creationId xmlns:p14="http://schemas.microsoft.com/office/powerpoint/2010/main" val="2475526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86988B-2952-4C4F-AAA8-AB3CFF2328D4}" type="datetimeFigureOut">
              <a:rPr lang="en-US" smtClean="0"/>
              <a:t>4/3/2016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2AD3E3-DC52-D64C-9E30-C3BECFF261B0}" type="slidenum">
              <a:rPr lang="en-US" smtClean="0"/>
              <a:t>‹#›</a:t>
            </a:fld>
            <a:endParaRPr lang="en-US"/>
          </a:p>
        </p:txBody>
      </p:sp>
    </p:spTree>
    <p:extLst>
      <p:ext uri="{BB962C8B-B14F-4D97-AF65-F5344CB8AC3E}">
        <p14:creationId xmlns:p14="http://schemas.microsoft.com/office/powerpoint/2010/main" val="2537865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86988B-2952-4C4F-AAA8-AB3CFF2328D4}" type="datetimeFigureOut">
              <a:rPr lang="en-US" smtClean="0"/>
              <a:t>4/3/2016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2AD3E3-DC52-D64C-9E30-C3BECFF261B0}" type="slidenum">
              <a:rPr lang="en-US" smtClean="0"/>
              <a:t>‹#›</a:t>
            </a:fld>
            <a:endParaRPr lang="en-US"/>
          </a:p>
        </p:txBody>
      </p:sp>
    </p:spTree>
    <p:extLst>
      <p:ext uri="{BB962C8B-B14F-4D97-AF65-F5344CB8AC3E}">
        <p14:creationId xmlns:p14="http://schemas.microsoft.com/office/powerpoint/2010/main" val="345350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86988B-2952-4C4F-AAA8-AB3CFF2328D4}" type="datetimeFigureOut">
              <a:rPr lang="en-US" smtClean="0"/>
              <a:t>4/3/2016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2AD3E3-DC52-D64C-9E30-C3BECFF261B0}" type="slidenum">
              <a:rPr lang="en-US" smtClean="0"/>
              <a:t>‹#›</a:t>
            </a:fld>
            <a:endParaRPr lang="en-US"/>
          </a:p>
        </p:txBody>
      </p:sp>
    </p:spTree>
    <p:extLst>
      <p:ext uri="{BB962C8B-B14F-4D97-AF65-F5344CB8AC3E}">
        <p14:creationId xmlns:p14="http://schemas.microsoft.com/office/powerpoint/2010/main" val="717239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arctos.database.museum/info/agentActivity.cfm?agent_id=8281" TargetMode="External"/><Relationship Id="rId4" Type="http://schemas.openxmlformats.org/officeDocument/2006/relationships/hyperlink" Target="http://arctos.database.museum/info/agentActivity.cfm?agent_id=21253968"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arctos.database.museum/SpecimenResults.cfm?collector_agent_id=2401&amp;collection_id=4" TargetMode="External"/><Relationship Id="rId13" Type="http://schemas.openxmlformats.org/officeDocument/2006/relationships/hyperlink" Target="http://arctos.database.museum/ProjectDetail.cfm?project_id=10000351" TargetMode="External"/><Relationship Id="rId18" Type="http://schemas.openxmlformats.org/officeDocument/2006/relationships/hyperlink" Target="http://arctos.database.museum/Publication.cfm?PUBLICATION_ID=1000060" TargetMode="External"/><Relationship Id="rId3" Type="http://schemas.openxmlformats.org/officeDocument/2006/relationships/image" Target="../media/image1.jpg"/><Relationship Id="rId7" Type="http://schemas.openxmlformats.org/officeDocument/2006/relationships/hyperlink" Target="http://arctos.database.museum/SpecimenResults.cfm?collector_agent_id=2401&amp;collection_id=2" TargetMode="External"/><Relationship Id="rId12" Type="http://schemas.openxmlformats.org/officeDocument/2006/relationships/hyperlink" Target="http://arctos.database.museum/ProjectDetail.cfm?project_id=10000972" TargetMode="External"/><Relationship Id="rId17" Type="http://schemas.openxmlformats.org/officeDocument/2006/relationships/hyperlink" Target="http://arctos.database.museum/Publication.cfm?PUBLICATION_ID=1000167" TargetMode="External"/><Relationship Id="rId2" Type="http://schemas.openxmlformats.org/officeDocument/2006/relationships/notesSlide" Target="../notesSlides/notesSlide13.xml"/><Relationship Id="rId16" Type="http://schemas.openxmlformats.org/officeDocument/2006/relationships/hyperlink" Target="http://arctos.database.museum/Publication.cfm?PUBLICATION_ID=1000161" TargetMode="External"/><Relationship Id="rId1" Type="http://schemas.openxmlformats.org/officeDocument/2006/relationships/slideLayout" Target="../slideLayouts/slideLayout2.xml"/><Relationship Id="rId6" Type="http://schemas.openxmlformats.org/officeDocument/2006/relationships/hyperlink" Target="http://arctos.database.museum/SpecimenResults.cfm?collector_agent_id=2401&amp;collection_id=12" TargetMode="External"/><Relationship Id="rId11" Type="http://schemas.openxmlformats.org/officeDocument/2006/relationships/hyperlink" Target="http://arctos.database.museum/SpecimenResults.cfm?collector_agent_id=2401&amp;collection_id=40" TargetMode="External"/><Relationship Id="rId5" Type="http://schemas.openxmlformats.org/officeDocument/2006/relationships/hyperlink" Target="http://arctos.database.museum/SpecimenResults.cfm?collector_agent_id=2401&amp;collection_id=106" TargetMode="External"/><Relationship Id="rId15" Type="http://schemas.openxmlformats.org/officeDocument/2006/relationships/hyperlink" Target="http://arctos.database.museum/ProjectDetail.cfm?project_id=1000054" TargetMode="External"/><Relationship Id="rId10" Type="http://schemas.openxmlformats.org/officeDocument/2006/relationships/hyperlink" Target="http://arctos.database.museum/SpecimenResults.cfm?collector_agent_id=2401&amp;collection_id=1" TargetMode="External"/><Relationship Id="rId4" Type="http://schemas.openxmlformats.org/officeDocument/2006/relationships/hyperlink" Target="http://arctos.database.museum/SpecimenResults.cfm?collector_agent_id=2401&amp;collection_id=76" TargetMode="External"/><Relationship Id="rId9" Type="http://schemas.openxmlformats.org/officeDocument/2006/relationships/hyperlink" Target="http://arctos.database.museum/SpecimenResults.cfm?collector_agent_id=2401&amp;collection_id=6" TargetMode="External"/><Relationship Id="rId14" Type="http://schemas.openxmlformats.org/officeDocument/2006/relationships/hyperlink" Target="http://arctos.database.museum/ProjectDetail.cfm?project_id=10000912"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23710" y="702718"/>
            <a:ext cx="7772400" cy="1470025"/>
          </a:xfrm>
        </p:spPr>
        <p:txBody>
          <a:bodyPr/>
          <a:lstStyle/>
          <a:p>
            <a:r>
              <a:rPr lang="en-US" dirty="0" smtClean="0">
                <a:latin typeface="Arial" panose="020B0604020202020204" pitchFamily="34" charset="0"/>
                <a:cs typeface="Arial" panose="020B0604020202020204" pitchFamily="34" charset="0"/>
              </a:rPr>
              <a:t>Data Migration from Excel:</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A Brief Introduction to </a:t>
            </a:r>
            <a:r>
              <a:rPr lang="en-US" dirty="0" err="1" smtClean="0">
                <a:latin typeface="Arial" panose="020B0604020202020204" pitchFamily="34" charset="0"/>
                <a:cs typeface="Arial" panose="020B0604020202020204" pitchFamily="34" charset="0"/>
              </a:rPr>
              <a:t>Arctos</a:t>
            </a:r>
            <a:endParaRPr lang="en-US"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341271" y="2616200"/>
            <a:ext cx="6400800" cy="1355299"/>
          </a:xfrm>
        </p:spPr>
        <p:txBody>
          <a:bodyPr>
            <a:normAutofit/>
          </a:bodyPr>
          <a:lstStyle/>
          <a:p>
            <a:r>
              <a:rPr lang="en-US" dirty="0" smtClean="0">
                <a:solidFill>
                  <a:schemeClr val="tx1"/>
                </a:solidFill>
                <a:latin typeface="Arial" panose="020B0604020202020204" pitchFamily="34" charset="0"/>
                <a:cs typeface="Arial" panose="020B0604020202020204" pitchFamily="34" charset="0"/>
              </a:rPr>
              <a:t>Dusty McDonald, UAM</a:t>
            </a:r>
          </a:p>
          <a:p>
            <a:r>
              <a:rPr lang="en-US" dirty="0" smtClean="0">
                <a:solidFill>
                  <a:schemeClr val="tx1"/>
                </a:solidFill>
                <a:latin typeface="Arial" panose="020B0604020202020204" pitchFamily="34" charset="0"/>
                <a:cs typeface="Arial" panose="020B0604020202020204" pitchFamily="34" charset="0"/>
              </a:rPr>
              <a:t>Carla Cicero, MVZ</a:t>
            </a:r>
          </a:p>
        </p:txBody>
      </p:sp>
      <p:sp>
        <p:nvSpPr>
          <p:cNvPr id="4" name="Subtitle 2"/>
          <p:cNvSpPr txBox="1">
            <a:spLocks/>
          </p:cNvSpPr>
          <p:nvPr/>
        </p:nvSpPr>
        <p:spPr>
          <a:xfrm>
            <a:off x="1366671" y="4292600"/>
            <a:ext cx="6400800" cy="2190087"/>
          </a:xfrm>
          <a:prstGeom prst="rect">
            <a:avLst/>
          </a:prstGeom>
        </p:spPr>
        <p:txBody>
          <a:bodyPr vert="horz" lIns="91440" tIns="45720" rIns="91440" bIns="45720" rtlCol="0">
            <a:normAutofit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err="1" smtClean="0">
                <a:solidFill>
                  <a:schemeClr val="tx1"/>
                </a:solidFill>
                <a:latin typeface="Arial" panose="020B0604020202020204" pitchFamily="34" charset="0"/>
                <a:cs typeface="Arial" panose="020B0604020202020204" pitchFamily="34" charset="0"/>
              </a:rPr>
              <a:t>iDigBio</a:t>
            </a:r>
            <a:r>
              <a:rPr lang="en-US" dirty="0" smtClean="0">
                <a:solidFill>
                  <a:schemeClr val="tx1"/>
                </a:solidFill>
                <a:latin typeface="Arial" panose="020B0604020202020204" pitchFamily="34" charset="0"/>
                <a:cs typeface="Arial" panose="020B0604020202020204" pitchFamily="34" charset="0"/>
              </a:rPr>
              <a:t> Workshop</a:t>
            </a:r>
          </a:p>
          <a:p>
            <a:r>
              <a:rPr lang="en-US" dirty="0" smtClean="0">
                <a:solidFill>
                  <a:schemeClr val="tx1"/>
                </a:solidFill>
                <a:latin typeface="Arial" panose="020B0604020202020204" pitchFamily="34" charset="0"/>
                <a:cs typeface="Arial" panose="020B0604020202020204" pitchFamily="34" charset="0"/>
              </a:rPr>
              <a:t>Vertebrate Digitization II</a:t>
            </a:r>
          </a:p>
          <a:p>
            <a:r>
              <a:rPr lang="en-US" dirty="0" smtClean="0">
                <a:solidFill>
                  <a:schemeClr val="tx1"/>
                </a:solidFill>
                <a:latin typeface="Arial" panose="020B0604020202020204" pitchFamily="34" charset="0"/>
                <a:cs typeface="Arial" panose="020B0604020202020204" pitchFamily="34" charset="0"/>
              </a:rPr>
              <a:t>Berkeley, California</a:t>
            </a:r>
          </a:p>
          <a:p>
            <a:r>
              <a:rPr lang="en-US" dirty="0" smtClean="0">
                <a:solidFill>
                  <a:schemeClr val="tx1"/>
                </a:solidFill>
                <a:latin typeface="Arial" panose="020B0604020202020204" pitchFamily="34" charset="0"/>
                <a:cs typeface="Arial" panose="020B0604020202020204" pitchFamily="34" charset="0"/>
              </a:rPr>
              <a:t>4-6 April 2016</a:t>
            </a:r>
          </a:p>
          <a:p>
            <a:endParaRPr lang="en-US"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59189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331"/>
            <a:ext cx="8229600" cy="1143000"/>
          </a:xfrm>
        </p:spPr>
        <p:txBody>
          <a:bodyPr/>
          <a:lstStyle/>
          <a:p>
            <a:r>
              <a:rPr lang="en-US" dirty="0" smtClean="0">
                <a:latin typeface="Arial" panose="020B0604020202020204" pitchFamily="34" charset="0"/>
                <a:cs typeface="Arial" panose="020B0604020202020204" pitchFamily="34" charset="0"/>
              </a:rPr>
              <a:t>The View from Excel</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58332"/>
            <a:ext cx="8229600" cy="5699668"/>
          </a:xfrm>
        </p:spPr>
        <p:txBody>
          <a:bodyPr>
            <a:normAutofit fontScale="55000" lnSpcReduction="20000"/>
          </a:bodyPr>
          <a:lstStyle/>
          <a:p>
            <a:r>
              <a:rPr lang="en-US" sz="4500" dirty="0" smtClean="0">
                <a:latin typeface="Arial" panose="020B0604020202020204" pitchFamily="34" charset="0"/>
                <a:cs typeface="Arial" panose="020B0604020202020204" pitchFamily="34" charset="0"/>
              </a:rPr>
              <a:t>C</a:t>
            </a:r>
            <a:r>
              <a:rPr lang="en-US" sz="4500" dirty="0">
                <a:latin typeface="Arial" panose="020B0604020202020204" pitchFamily="34" charset="0"/>
                <a:cs typeface="Arial" panose="020B0604020202020204" pitchFamily="34" charset="0"/>
              </a:rPr>
              <a:t>. L. Parker</a:t>
            </a:r>
            <a:endParaRPr lang="en-US" sz="4500" dirty="0" smtClean="0">
              <a:effectLst/>
              <a:latin typeface="Arial" panose="020B0604020202020204" pitchFamily="34" charset="0"/>
              <a:cs typeface="Arial" panose="020B0604020202020204" pitchFamily="34" charset="0"/>
            </a:endParaRPr>
          </a:p>
          <a:p>
            <a:r>
              <a:rPr lang="en-US" sz="4500" dirty="0">
                <a:latin typeface="Arial" panose="020B0604020202020204" pitchFamily="34" charset="0"/>
                <a:cs typeface="Arial" panose="020B0604020202020204" pitchFamily="34" charset="0"/>
              </a:rPr>
              <a:t>Carolyn Parker, Page </a:t>
            </a:r>
            <a:r>
              <a:rPr lang="en-US" sz="4500" dirty="0" err="1">
                <a:latin typeface="Arial" panose="020B0604020202020204" pitchFamily="34" charset="0"/>
                <a:cs typeface="Arial" panose="020B0604020202020204" pitchFamily="34" charset="0"/>
              </a:rPr>
              <a:t>Specner</a:t>
            </a:r>
            <a:r>
              <a:rPr lang="en-US" sz="4500" dirty="0">
                <a:latin typeface="Arial" panose="020B0604020202020204" pitchFamily="34" charset="0"/>
                <a:cs typeface="Arial" panose="020B0604020202020204" pitchFamily="34" charset="0"/>
              </a:rPr>
              <a:t>, &amp; Stacy Studebaker</a:t>
            </a:r>
            <a:endParaRPr lang="en-US" sz="4500" dirty="0" smtClean="0">
              <a:effectLst/>
              <a:latin typeface="Arial" panose="020B0604020202020204" pitchFamily="34" charset="0"/>
              <a:cs typeface="Arial" panose="020B0604020202020204" pitchFamily="34" charset="0"/>
            </a:endParaRPr>
          </a:p>
          <a:p>
            <a:r>
              <a:rPr lang="en-US" sz="4500" dirty="0">
                <a:latin typeface="Arial" panose="020B0604020202020204" pitchFamily="34" charset="0"/>
                <a:cs typeface="Arial" panose="020B0604020202020204" pitchFamily="34" charset="0"/>
              </a:rPr>
              <a:t>Carolyn Parker, Page Spencer, &amp; Stacy Studebaker</a:t>
            </a:r>
            <a:endParaRPr lang="en-US" sz="4500" dirty="0" smtClean="0">
              <a:effectLst/>
              <a:latin typeface="Arial" panose="020B0604020202020204" pitchFamily="34" charset="0"/>
              <a:cs typeface="Arial" panose="020B0604020202020204" pitchFamily="34" charset="0"/>
            </a:endParaRPr>
          </a:p>
          <a:p>
            <a:r>
              <a:rPr lang="en-US" sz="4500" dirty="0">
                <a:latin typeface="Arial" panose="020B0604020202020204" pitchFamily="34" charset="0"/>
                <a:cs typeface="Arial" panose="020B0604020202020204" pitchFamily="34" charset="0"/>
              </a:rPr>
              <a:t>Carolyn Parker, Page Spencer, Stacy Studebaker</a:t>
            </a:r>
            <a:endParaRPr lang="en-US" sz="4500" dirty="0" smtClean="0">
              <a:effectLst/>
              <a:latin typeface="Arial" panose="020B0604020202020204" pitchFamily="34" charset="0"/>
              <a:cs typeface="Arial" panose="020B0604020202020204" pitchFamily="34" charset="0"/>
            </a:endParaRPr>
          </a:p>
          <a:p>
            <a:r>
              <a:rPr lang="en-US" sz="4500" dirty="0">
                <a:latin typeface="Arial" panose="020B0604020202020204" pitchFamily="34" charset="0"/>
                <a:cs typeface="Arial" panose="020B0604020202020204" pitchFamily="34" charset="0"/>
              </a:rPr>
              <a:t>Carolyn Parker, Page </a:t>
            </a:r>
            <a:r>
              <a:rPr lang="en-US" sz="4500" dirty="0" err="1">
                <a:latin typeface="Arial" panose="020B0604020202020204" pitchFamily="34" charset="0"/>
                <a:cs typeface="Arial" panose="020B0604020202020204" pitchFamily="34" charset="0"/>
              </a:rPr>
              <a:t>Spenver</a:t>
            </a:r>
            <a:r>
              <a:rPr lang="en-US" sz="4500" dirty="0">
                <a:latin typeface="Arial" panose="020B0604020202020204" pitchFamily="34" charset="0"/>
                <a:cs typeface="Arial" panose="020B0604020202020204" pitchFamily="34" charset="0"/>
              </a:rPr>
              <a:t>, &amp; Stacy Studebaker</a:t>
            </a:r>
            <a:endParaRPr lang="en-US" sz="4500" dirty="0" smtClean="0">
              <a:effectLst/>
              <a:latin typeface="Arial" panose="020B0604020202020204" pitchFamily="34" charset="0"/>
              <a:cs typeface="Arial" panose="020B0604020202020204" pitchFamily="34" charset="0"/>
            </a:endParaRPr>
          </a:p>
          <a:p>
            <a:r>
              <a:rPr lang="en-US" sz="4500" dirty="0" err="1">
                <a:latin typeface="Arial" panose="020B0604020202020204" pitchFamily="34" charset="0"/>
                <a:cs typeface="Arial" panose="020B0604020202020204" pitchFamily="34" charset="0"/>
              </a:rPr>
              <a:t>Carophy</a:t>
            </a:r>
            <a:r>
              <a:rPr lang="en-US" sz="4500" dirty="0">
                <a:latin typeface="Arial" panose="020B0604020202020204" pitchFamily="34" charset="0"/>
                <a:cs typeface="Arial" panose="020B0604020202020204" pitchFamily="34" charset="0"/>
              </a:rPr>
              <a:t> Parker, Page Spencer, &amp; Stacy Studebaker</a:t>
            </a:r>
            <a:endParaRPr lang="en-US" sz="4500" dirty="0" smtClean="0">
              <a:effectLst/>
              <a:latin typeface="Arial" panose="020B0604020202020204" pitchFamily="34" charset="0"/>
              <a:cs typeface="Arial" panose="020B0604020202020204" pitchFamily="34" charset="0"/>
            </a:endParaRPr>
          </a:p>
          <a:p>
            <a:r>
              <a:rPr lang="en-US" sz="4500" dirty="0" err="1">
                <a:latin typeface="Arial" panose="020B0604020202020204" pitchFamily="34" charset="0"/>
                <a:cs typeface="Arial" panose="020B0604020202020204" pitchFamily="34" charset="0"/>
              </a:rPr>
              <a:t>Carophyn</a:t>
            </a:r>
            <a:r>
              <a:rPr lang="en-US" sz="4500" dirty="0">
                <a:latin typeface="Arial" panose="020B0604020202020204" pitchFamily="34" charset="0"/>
                <a:cs typeface="Arial" panose="020B0604020202020204" pitchFamily="34" charset="0"/>
              </a:rPr>
              <a:t> Parker, Page Spencer &amp; Stacy Studebaker</a:t>
            </a:r>
            <a:endParaRPr lang="en-US" sz="4500" dirty="0" smtClean="0">
              <a:effectLst/>
              <a:latin typeface="Arial" panose="020B0604020202020204" pitchFamily="34" charset="0"/>
              <a:cs typeface="Arial" panose="020B0604020202020204" pitchFamily="34" charset="0"/>
            </a:endParaRPr>
          </a:p>
          <a:p>
            <a:r>
              <a:rPr lang="en-US" sz="4500" dirty="0">
                <a:latin typeface="Arial" panose="020B0604020202020204" pitchFamily="34" charset="0"/>
                <a:cs typeface="Arial" panose="020B0604020202020204" pitchFamily="34" charset="0"/>
              </a:rPr>
              <a:t>Stacy Studebaker &amp; Carolyn </a:t>
            </a:r>
            <a:r>
              <a:rPr lang="en-US" sz="4500" dirty="0" smtClean="0">
                <a:latin typeface="Arial" panose="020B0604020202020204" pitchFamily="34" charset="0"/>
                <a:cs typeface="Arial" panose="020B0604020202020204" pitchFamily="34" charset="0"/>
              </a:rPr>
              <a:t>Parker</a:t>
            </a:r>
          </a:p>
          <a:p>
            <a:r>
              <a:rPr lang="en-US" sz="4500" dirty="0">
                <a:latin typeface="Arial" panose="020B0604020202020204" pitchFamily="34" charset="0"/>
                <a:cs typeface="Arial" panose="020B0604020202020204" pitchFamily="34" charset="0"/>
              </a:rPr>
              <a:t>Stacy Studebaker </a:t>
            </a:r>
            <a:r>
              <a:rPr lang="en-US" sz="4500" dirty="0" smtClean="0">
                <a:latin typeface="Arial" panose="020B0604020202020204" pitchFamily="34" charset="0"/>
                <a:cs typeface="Arial" panose="020B0604020202020204" pitchFamily="34" charset="0"/>
              </a:rPr>
              <a:t>and Carolyn Parker</a:t>
            </a:r>
            <a:endParaRPr lang="en-US" sz="4500" dirty="0" smtClean="0">
              <a:effectLst/>
              <a:latin typeface="Arial" panose="020B0604020202020204" pitchFamily="34" charset="0"/>
              <a:cs typeface="Arial" panose="020B0604020202020204" pitchFamily="34" charset="0"/>
            </a:endParaRPr>
          </a:p>
          <a:p>
            <a:r>
              <a:rPr lang="en-US" sz="4500" dirty="0">
                <a:latin typeface="Arial" panose="020B0604020202020204" pitchFamily="34" charset="0"/>
                <a:cs typeface="Arial" panose="020B0604020202020204" pitchFamily="34" charset="0"/>
              </a:rPr>
              <a:t>Stacy Studebaker &amp; </a:t>
            </a:r>
            <a:r>
              <a:rPr lang="en-US" sz="4500" dirty="0" err="1">
                <a:latin typeface="Arial" panose="020B0604020202020204" pitchFamily="34" charset="0"/>
                <a:cs typeface="Arial" panose="020B0604020202020204" pitchFamily="34" charset="0"/>
              </a:rPr>
              <a:t>Caroyln</a:t>
            </a:r>
            <a:r>
              <a:rPr lang="en-US" sz="4500" dirty="0">
                <a:latin typeface="Arial" panose="020B0604020202020204" pitchFamily="34" charset="0"/>
                <a:cs typeface="Arial" panose="020B0604020202020204" pitchFamily="34" charset="0"/>
              </a:rPr>
              <a:t> Parker</a:t>
            </a:r>
            <a:endParaRPr lang="en-US" sz="4500" dirty="0" smtClean="0">
              <a:effectLst/>
              <a:latin typeface="Arial" panose="020B0604020202020204" pitchFamily="34" charset="0"/>
              <a:cs typeface="Arial" panose="020B0604020202020204" pitchFamily="34" charset="0"/>
            </a:endParaRPr>
          </a:p>
          <a:p>
            <a:r>
              <a:rPr lang="en-US" sz="4500" dirty="0">
                <a:latin typeface="Arial" panose="020B0604020202020204" pitchFamily="34" charset="0"/>
                <a:cs typeface="Arial" panose="020B0604020202020204" pitchFamily="34" charset="0"/>
              </a:rPr>
              <a:t>Stacy Studebaker &amp; </a:t>
            </a:r>
            <a:r>
              <a:rPr lang="en-US" sz="4500" dirty="0" err="1">
                <a:latin typeface="Arial" panose="020B0604020202020204" pitchFamily="34" charset="0"/>
                <a:cs typeface="Arial" panose="020B0604020202020204" pitchFamily="34" charset="0"/>
              </a:rPr>
              <a:t>Caryolyn</a:t>
            </a:r>
            <a:r>
              <a:rPr lang="en-US" sz="4500" dirty="0">
                <a:latin typeface="Arial" panose="020B0604020202020204" pitchFamily="34" charset="0"/>
                <a:cs typeface="Arial" panose="020B0604020202020204" pitchFamily="34" charset="0"/>
              </a:rPr>
              <a:t> Parker</a:t>
            </a:r>
            <a:endParaRPr lang="en-US" sz="4500" dirty="0" smtClean="0">
              <a:effectLst/>
              <a:latin typeface="Arial" panose="020B0604020202020204" pitchFamily="34" charset="0"/>
              <a:cs typeface="Arial" panose="020B0604020202020204" pitchFamily="34" charset="0"/>
            </a:endParaRPr>
          </a:p>
          <a:p>
            <a:r>
              <a:rPr lang="en-US" sz="4500" dirty="0">
                <a:latin typeface="Arial" panose="020B0604020202020204" pitchFamily="34" charset="0"/>
                <a:cs typeface="Arial" panose="020B0604020202020204" pitchFamily="34" charset="0"/>
              </a:rPr>
              <a:t>Stacy Studebaker, Carolyn </a:t>
            </a:r>
            <a:r>
              <a:rPr lang="en-US" sz="4500" dirty="0" smtClean="0">
                <a:latin typeface="Arial" panose="020B0604020202020204" pitchFamily="34" charset="0"/>
                <a:cs typeface="Arial" panose="020B0604020202020204" pitchFamily="34" charset="0"/>
              </a:rPr>
              <a:t>Parker</a:t>
            </a:r>
          </a:p>
          <a:p>
            <a:r>
              <a:rPr lang="ru-RU" sz="4500" dirty="0" smtClean="0">
                <a:latin typeface="Arial" panose="020B0604020202020204" pitchFamily="34" charset="0"/>
                <a:cs typeface="Arial" panose="020B0604020202020204" pitchFamily="34" charset="0"/>
              </a:rPr>
              <a:t>`</a:t>
            </a:r>
            <a:endParaRPr lang="en-US" sz="4500" dirty="0" smtClean="0">
              <a:latin typeface="Arial" panose="020B0604020202020204" pitchFamily="34" charset="0"/>
              <a:cs typeface="Arial" panose="020B0604020202020204" pitchFamily="34" charset="0"/>
            </a:endParaRPr>
          </a:p>
          <a:p>
            <a:r>
              <a:rPr lang="en-US" sz="4500" dirty="0">
                <a:latin typeface="Arial" panose="020B0604020202020204" pitchFamily="34" charset="0"/>
                <a:cs typeface="Arial" panose="020B0604020202020204" pitchFamily="34" charset="0"/>
              </a:rPr>
              <a:t>53</a:t>
            </a:r>
            <a:endParaRPr lang="en-US" sz="4500" dirty="0" smtClean="0">
              <a:effectLst/>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0913949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The View from </a:t>
            </a:r>
            <a:r>
              <a:rPr lang="en-US" dirty="0" err="1" smtClean="0">
                <a:latin typeface="Arial" panose="020B0604020202020204" pitchFamily="34" charset="0"/>
                <a:cs typeface="Arial" panose="020B0604020202020204" pitchFamily="34" charset="0"/>
              </a:rPr>
              <a:t>Arctos</a:t>
            </a:r>
            <a:r>
              <a:rPr lang="en-US" dirty="0" smtClean="0">
                <a:latin typeface="Arial" panose="020B0604020202020204" pitchFamily="34" charset="0"/>
                <a:cs typeface="Arial" panose="020B0604020202020204" pitchFamily="34" charset="0"/>
              </a:rPr>
              <a:t>: One Agent</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sz="3800" dirty="0" smtClean="0">
                <a:latin typeface="Arial" panose="020B0604020202020204" pitchFamily="34" charset="0"/>
                <a:cs typeface="Arial" panose="020B0604020202020204" pitchFamily="34" charset="0"/>
              </a:rPr>
              <a:t>Agent Names: </a:t>
            </a:r>
          </a:p>
          <a:p>
            <a:pPr lvl="1"/>
            <a:r>
              <a:rPr lang="en-US" sz="3000" dirty="0" smtClean="0">
                <a:latin typeface="Arial" panose="020B0604020202020204" pitchFamily="34" charset="0"/>
                <a:cs typeface="Arial" panose="020B0604020202020204" pitchFamily="34" charset="0"/>
              </a:rPr>
              <a:t>Carolyn L. Parker (preferred) </a:t>
            </a:r>
          </a:p>
          <a:p>
            <a:pPr lvl="1"/>
            <a:r>
              <a:rPr lang="en-US" sz="3000" dirty="0" smtClean="0">
                <a:latin typeface="Arial" panose="020B0604020202020204" pitchFamily="34" charset="0"/>
                <a:cs typeface="Arial" panose="020B0604020202020204" pitchFamily="34" charset="0"/>
              </a:rPr>
              <a:t>Carolyn Parker (aka) </a:t>
            </a:r>
          </a:p>
          <a:p>
            <a:pPr lvl="1"/>
            <a:r>
              <a:rPr lang="en-US" sz="3000" dirty="0" err="1" smtClean="0">
                <a:latin typeface="Arial" panose="020B0604020202020204" pitchFamily="34" charset="0"/>
                <a:cs typeface="Arial" panose="020B0604020202020204" pitchFamily="34" charset="0"/>
              </a:rPr>
              <a:t>carolyn</a:t>
            </a:r>
            <a:r>
              <a:rPr lang="en-US" sz="3000" dirty="0" smtClean="0">
                <a:latin typeface="Arial" panose="020B0604020202020204" pitchFamily="34" charset="0"/>
                <a:cs typeface="Arial" panose="020B0604020202020204" pitchFamily="34" charset="0"/>
              </a:rPr>
              <a:t> (login) </a:t>
            </a:r>
          </a:p>
          <a:p>
            <a:pPr lvl="1"/>
            <a:r>
              <a:rPr lang="en-US" sz="3000" dirty="0" smtClean="0">
                <a:latin typeface="Arial" panose="020B0604020202020204" pitchFamily="34" charset="0"/>
                <a:cs typeface="Arial" panose="020B0604020202020204" pitchFamily="34" charset="0"/>
              </a:rPr>
              <a:t>C. L. Parker (initials plus last) </a:t>
            </a:r>
          </a:p>
          <a:p>
            <a:pPr lvl="1"/>
            <a:r>
              <a:rPr lang="en-US" sz="3000" dirty="0" smtClean="0">
                <a:latin typeface="Arial" panose="020B0604020202020204" pitchFamily="34" charset="0"/>
                <a:cs typeface="Arial" panose="020B0604020202020204" pitchFamily="34" charset="0"/>
              </a:rPr>
              <a:t>Parker (last name) </a:t>
            </a:r>
          </a:p>
          <a:p>
            <a:pPr lvl="1"/>
            <a:r>
              <a:rPr lang="en-US" sz="3000" dirty="0" smtClean="0">
                <a:latin typeface="Arial" panose="020B0604020202020204" pitchFamily="34" charset="0"/>
                <a:cs typeface="Arial" panose="020B0604020202020204" pitchFamily="34" charset="0"/>
              </a:rPr>
              <a:t>L. (middle name) </a:t>
            </a:r>
          </a:p>
          <a:p>
            <a:pPr lvl="1"/>
            <a:r>
              <a:rPr lang="en-US" sz="3000" dirty="0" smtClean="0">
                <a:latin typeface="Arial" panose="020B0604020202020204" pitchFamily="34" charset="0"/>
                <a:cs typeface="Arial" panose="020B0604020202020204" pitchFamily="34" charset="0"/>
              </a:rPr>
              <a:t>Parker, C. L. (last plus initials) </a:t>
            </a:r>
          </a:p>
          <a:p>
            <a:pPr lvl="1"/>
            <a:r>
              <a:rPr lang="en-US" sz="3000" dirty="0" smtClean="0">
                <a:latin typeface="Arial" panose="020B0604020202020204" pitchFamily="34" charset="0"/>
                <a:cs typeface="Arial" panose="020B0604020202020204" pitchFamily="34" charset="0"/>
              </a:rPr>
              <a:t>Carolyn (first name) </a:t>
            </a:r>
          </a:p>
          <a:p>
            <a:pPr lvl="1"/>
            <a:r>
              <a:rPr lang="en-US" sz="3000" dirty="0" smtClean="0">
                <a:latin typeface="Arial" panose="020B0604020202020204" pitchFamily="34" charset="0"/>
                <a:cs typeface="Arial" panose="020B0604020202020204" pitchFamily="34" charset="0"/>
              </a:rPr>
              <a:t>CLP (initials) </a:t>
            </a:r>
          </a:p>
          <a:p>
            <a:pPr lvl="1"/>
            <a:r>
              <a:rPr lang="en-US" sz="3000" dirty="0" smtClean="0">
                <a:latin typeface="Arial" panose="020B0604020202020204" pitchFamily="34" charset="0"/>
                <a:cs typeface="Arial" panose="020B0604020202020204" pitchFamily="34" charset="0"/>
              </a:rPr>
              <a:t>Parker, Carolyn L. (aka) </a:t>
            </a:r>
          </a:p>
          <a:p>
            <a:endParaRPr lang="en-US" dirty="0"/>
          </a:p>
        </p:txBody>
      </p:sp>
    </p:spTree>
    <p:extLst>
      <p:ext uri="{BB962C8B-B14F-4D97-AF65-F5344CB8AC3E}">
        <p14:creationId xmlns:p14="http://schemas.microsoft.com/office/powerpoint/2010/main" val="10364846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panose="020B0604020202020204" pitchFamily="34" charset="0"/>
                <a:cs typeface="Arial" panose="020B0604020202020204" pitchFamily="34" charset="0"/>
              </a:rPr>
              <a:t>Agent Relationships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dirty="0" smtClean="0">
                <a:latin typeface="Arial" panose="020B0604020202020204" pitchFamily="34" charset="0"/>
                <a:cs typeface="Arial" panose="020B0604020202020204" pitchFamily="34" charset="0"/>
              </a:rPr>
              <a:t>Carolyn L. Parker is</a:t>
            </a:r>
          </a:p>
          <a:p>
            <a:pPr marL="914400" indent="-450850"/>
            <a:r>
              <a:rPr lang="en-US" dirty="0">
                <a:latin typeface="Arial" panose="020B0604020202020204" pitchFamily="34" charset="0"/>
                <a:cs typeface="Arial" panose="020B0604020202020204" pitchFamily="34" charset="0"/>
              </a:rPr>
              <a:t>N</a:t>
            </a:r>
            <a:r>
              <a:rPr lang="en-US" dirty="0" smtClean="0">
                <a:latin typeface="Arial" panose="020B0604020202020204" pitchFamily="34" charset="0"/>
                <a:cs typeface="Arial" panose="020B0604020202020204" pitchFamily="34" charset="0"/>
              </a:rPr>
              <a:t>ot the same as </a:t>
            </a:r>
            <a:r>
              <a:rPr lang="en-US" dirty="0" smtClean="0">
                <a:latin typeface="Arial" panose="020B0604020202020204" pitchFamily="34" charset="0"/>
                <a:cs typeface="Arial" panose="020B0604020202020204" pitchFamily="34" charset="0"/>
                <a:hlinkClick r:id="rId4"/>
              </a:rPr>
              <a:t>Carolyn R. Parker</a:t>
            </a:r>
            <a:endParaRPr lang="en-US" dirty="0" smtClean="0">
              <a:latin typeface="Arial" panose="020B0604020202020204" pitchFamily="34" charset="0"/>
              <a:cs typeface="Arial" panose="020B0604020202020204" pitchFamily="34" charset="0"/>
            </a:endParaRPr>
          </a:p>
          <a:p>
            <a:pPr marL="914400" indent="-450850"/>
            <a:r>
              <a:rPr lang="en-US" dirty="0" smtClean="0">
                <a:latin typeface="Arial" panose="020B0604020202020204" pitchFamily="34" charset="0"/>
                <a:cs typeface="Arial" panose="020B0604020202020204" pitchFamily="34" charset="0"/>
                <a:hlinkClick r:id="rId5"/>
              </a:rPr>
              <a:t>Harold Parker</a:t>
            </a:r>
            <a:r>
              <a:rPr lang="en-US" dirty="0" smtClean="0">
                <a:latin typeface="Arial" panose="020B0604020202020204" pitchFamily="34" charset="0"/>
                <a:cs typeface="Arial" panose="020B0604020202020204" pitchFamily="34" charset="0"/>
              </a:rPr>
              <a:t> is sibling of</a:t>
            </a:r>
          </a:p>
          <a:p>
            <a:pPr marL="914400" indent="-450850"/>
            <a:r>
              <a:rPr lang="en-US" dirty="0" smtClean="0">
                <a:latin typeface="Arial" panose="020B0604020202020204" pitchFamily="34" charset="0"/>
                <a:cs typeface="Arial" panose="020B0604020202020204" pitchFamily="34" charset="0"/>
                <a:hlinkClick r:id="rId5"/>
              </a:rPr>
              <a:t>C. L. Parker </a:t>
            </a:r>
            <a:r>
              <a:rPr lang="en-US" dirty="0" smtClean="0">
                <a:latin typeface="Arial" panose="020B0604020202020204" pitchFamily="34" charset="0"/>
                <a:cs typeface="Arial" panose="020B0604020202020204" pitchFamily="34" charset="0"/>
              </a:rPr>
              <a:t>is bad duplicate of </a:t>
            </a:r>
          </a:p>
          <a:p>
            <a:pPr marL="0" indent="0">
              <a:buNone/>
            </a:pPr>
            <a:endParaRPr lang="en-US" dirty="0"/>
          </a:p>
        </p:txBody>
      </p:sp>
    </p:spTree>
    <p:extLst>
      <p:ext uri="{BB962C8B-B14F-4D97-AF65-F5344CB8AC3E}">
        <p14:creationId xmlns:p14="http://schemas.microsoft.com/office/powerpoint/2010/main" val="484620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8"/>
            <a:ext cx="8229600" cy="1143000"/>
          </a:xfrm>
        </p:spPr>
        <p:txBody>
          <a:bodyPr>
            <a:normAutofit/>
          </a:bodyPr>
          <a:lstStyle/>
          <a:p>
            <a:r>
              <a:rPr lang="en-US" dirty="0" smtClean="0">
                <a:latin typeface="Arial" panose="020B0604020202020204" pitchFamily="34" charset="0"/>
                <a:cs typeface="Arial" panose="020B0604020202020204" pitchFamily="34" charset="0"/>
              </a:rPr>
              <a:t>Agent Activity</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229600" cy="5638800"/>
          </a:xfrm>
        </p:spPr>
        <p:txBody>
          <a:bodyPr>
            <a:normAutofit/>
          </a:bodyPr>
          <a:lstStyle/>
          <a:p>
            <a:r>
              <a:rPr lang="en-US" sz="1200" dirty="0" smtClean="0">
                <a:latin typeface="Arial" panose="020B0604020202020204" pitchFamily="34" charset="0"/>
                <a:cs typeface="Arial" panose="020B0604020202020204" pitchFamily="34" charset="0"/>
              </a:rPr>
              <a:t>Collected or Prepared specimens: </a:t>
            </a:r>
          </a:p>
          <a:p>
            <a:pPr lvl="1"/>
            <a:r>
              <a:rPr lang="en-US" sz="1200" dirty="0" smtClean="0">
                <a:latin typeface="Arial" panose="020B0604020202020204" pitchFamily="34" charset="0"/>
                <a:cs typeface="Arial" panose="020B0604020202020204" pitchFamily="34" charset="0"/>
                <a:hlinkClick r:id="rId4"/>
              </a:rPr>
              <a:t>1 UAM:EH</a:t>
            </a:r>
            <a:r>
              <a:rPr lang="en-US" sz="1200" dirty="0" smtClean="0">
                <a:latin typeface="Arial" panose="020B0604020202020204" pitchFamily="34" charset="0"/>
                <a:cs typeface="Arial" panose="020B0604020202020204" pitchFamily="34" charset="0"/>
              </a:rPr>
              <a:t> specimens </a:t>
            </a:r>
          </a:p>
          <a:p>
            <a:pPr lvl="1"/>
            <a:r>
              <a:rPr lang="en-US" sz="1200" dirty="0" smtClean="0">
                <a:latin typeface="Arial" panose="020B0604020202020204" pitchFamily="34" charset="0"/>
                <a:cs typeface="Arial" panose="020B0604020202020204" pitchFamily="34" charset="0"/>
                <a:hlinkClick r:id="rId5"/>
              </a:rPr>
              <a:t>7 UAM:Alg</a:t>
            </a:r>
            <a:r>
              <a:rPr lang="en-US" sz="1200" dirty="0" smtClean="0">
                <a:latin typeface="Arial" panose="020B0604020202020204" pitchFamily="34" charset="0"/>
                <a:cs typeface="Arial" panose="020B0604020202020204" pitchFamily="34" charset="0"/>
              </a:rPr>
              <a:t> specimens </a:t>
            </a:r>
          </a:p>
          <a:p>
            <a:pPr lvl="1"/>
            <a:r>
              <a:rPr lang="en-US" sz="1200" dirty="0" smtClean="0">
                <a:latin typeface="Arial" panose="020B0604020202020204" pitchFamily="34" charset="0"/>
                <a:cs typeface="Arial" panose="020B0604020202020204" pitchFamily="34" charset="0"/>
                <a:hlinkClick r:id="rId6"/>
              </a:rPr>
              <a:t>1406 KWP:Ento</a:t>
            </a:r>
            <a:r>
              <a:rPr lang="en-US" sz="1200" dirty="0" smtClean="0">
                <a:latin typeface="Arial" panose="020B0604020202020204" pitchFamily="34" charset="0"/>
                <a:cs typeface="Arial" panose="020B0604020202020204" pitchFamily="34" charset="0"/>
              </a:rPr>
              <a:t> specimens </a:t>
            </a:r>
          </a:p>
          <a:p>
            <a:pPr lvl="1"/>
            <a:r>
              <a:rPr lang="en-US" sz="1200" dirty="0" smtClean="0">
                <a:latin typeface="Arial" panose="020B0604020202020204" pitchFamily="34" charset="0"/>
                <a:cs typeface="Arial" panose="020B0604020202020204" pitchFamily="34" charset="0"/>
                <a:hlinkClick r:id="rId7"/>
              </a:rPr>
              <a:t>1 UAM:Bird</a:t>
            </a:r>
            <a:r>
              <a:rPr lang="en-US" sz="1200" dirty="0" smtClean="0">
                <a:latin typeface="Arial" panose="020B0604020202020204" pitchFamily="34" charset="0"/>
                <a:cs typeface="Arial" panose="020B0604020202020204" pitchFamily="34" charset="0"/>
              </a:rPr>
              <a:t> specimens </a:t>
            </a:r>
          </a:p>
          <a:p>
            <a:pPr lvl="1"/>
            <a:r>
              <a:rPr lang="en-US" sz="1200" dirty="0" smtClean="0">
                <a:latin typeface="Arial" panose="020B0604020202020204" pitchFamily="34" charset="0"/>
                <a:cs typeface="Arial" panose="020B0604020202020204" pitchFamily="34" charset="0"/>
                <a:hlinkClick r:id="rId8"/>
              </a:rPr>
              <a:t>1 UAM:Ento</a:t>
            </a:r>
            <a:r>
              <a:rPr lang="en-US" sz="1200" dirty="0" smtClean="0">
                <a:latin typeface="Arial" panose="020B0604020202020204" pitchFamily="34" charset="0"/>
                <a:cs typeface="Arial" panose="020B0604020202020204" pitchFamily="34" charset="0"/>
              </a:rPr>
              <a:t> specimens </a:t>
            </a:r>
          </a:p>
          <a:p>
            <a:pPr lvl="1"/>
            <a:r>
              <a:rPr lang="en-US" sz="1200" dirty="0" smtClean="0">
                <a:latin typeface="Arial" panose="020B0604020202020204" pitchFamily="34" charset="0"/>
                <a:cs typeface="Arial" panose="020B0604020202020204" pitchFamily="34" charset="0"/>
                <a:hlinkClick r:id="rId9"/>
              </a:rPr>
              <a:t>17001 UAM:Herb</a:t>
            </a:r>
            <a:r>
              <a:rPr lang="en-US" sz="1200" dirty="0" smtClean="0">
                <a:latin typeface="Arial" panose="020B0604020202020204" pitchFamily="34" charset="0"/>
                <a:cs typeface="Arial" panose="020B0604020202020204" pitchFamily="34" charset="0"/>
              </a:rPr>
              <a:t> specimens </a:t>
            </a:r>
          </a:p>
          <a:p>
            <a:pPr lvl="1"/>
            <a:r>
              <a:rPr lang="en-US" sz="1200" dirty="0" smtClean="0">
                <a:latin typeface="Arial" panose="020B0604020202020204" pitchFamily="34" charset="0"/>
                <a:cs typeface="Arial" panose="020B0604020202020204" pitchFamily="34" charset="0"/>
                <a:hlinkClick r:id="rId10"/>
              </a:rPr>
              <a:t>9 UAM:Mamm</a:t>
            </a:r>
            <a:r>
              <a:rPr lang="en-US" sz="1200" dirty="0" smtClean="0">
                <a:latin typeface="Arial" panose="020B0604020202020204" pitchFamily="34" charset="0"/>
                <a:cs typeface="Arial" panose="020B0604020202020204" pitchFamily="34" charset="0"/>
              </a:rPr>
              <a:t> specimens </a:t>
            </a:r>
          </a:p>
          <a:p>
            <a:pPr lvl="1"/>
            <a:r>
              <a:rPr lang="en-US" sz="1200" dirty="0" smtClean="0">
                <a:latin typeface="Arial" panose="020B0604020202020204" pitchFamily="34" charset="0"/>
                <a:cs typeface="Arial" panose="020B0604020202020204" pitchFamily="34" charset="0"/>
                <a:hlinkClick r:id="rId11"/>
              </a:rPr>
              <a:t>255 UAMb:Herb</a:t>
            </a:r>
            <a:r>
              <a:rPr lang="en-US" sz="1200" dirty="0" smtClean="0">
                <a:latin typeface="Arial" panose="020B0604020202020204" pitchFamily="34" charset="0"/>
                <a:cs typeface="Arial" panose="020B0604020202020204" pitchFamily="34" charset="0"/>
              </a:rPr>
              <a:t> specimens </a:t>
            </a:r>
          </a:p>
          <a:p>
            <a:r>
              <a:rPr lang="en-US" sz="1200" dirty="0" smtClean="0">
                <a:latin typeface="Arial" panose="020B0604020202020204" pitchFamily="34" charset="0"/>
                <a:cs typeface="Arial" panose="020B0604020202020204" pitchFamily="34" charset="0"/>
              </a:rPr>
              <a:t>Projects</a:t>
            </a:r>
          </a:p>
          <a:p>
            <a:pPr lvl="1"/>
            <a:r>
              <a:rPr lang="en-US" sz="1200"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hlinkClick r:id="rId12"/>
              </a:rPr>
              <a:t>U.S. Forest Service-Alaska Region</a:t>
            </a:r>
            <a:endParaRPr lang="en-US" sz="1200" dirty="0" smtClean="0">
              <a:latin typeface="Arial" panose="020B0604020202020204" pitchFamily="34" charset="0"/>
              <a:cs typeface="Arial" panose="020B0604020202020204" pitchFamily="34" charset="0"/>
            </a:endParaRPr>
          </a:p>
          <a:p>
            <a:pPr lvl="1"/>
            <a:r>
              <a:rPr lang="en-US" sz="1200" dirty="0" smtClean="0">
                <a:latin typeface="Arial" panose="020B0604020202020204" pitchFamily="34" charset="0"/>
                <a:cs typeface="Arial" panose="020B0604020202020204" pitchFamily="34" charset="0"/>
                <a:hlinkClick r:id="rId13"/>
              </a:rPr>
              <a:t>Yupik Ethnobotany Project</a:t>
            </a:r>
            <a:endParaRPr lang="en-US" sz="1200" dirty="0" smtClean="0">
              <a:latin typeface="Arial" panose="020B0604020202020204" pitchFamily="34" charset="0"/>
              <a:cs typeface="Arial" panose="020B0604020202020204" pitchFamily="34" charset="0"/>
            </a:endParaRPr>
          </a:p>
          <a:p>
            <a:pPr lvl="1"/>
            <a:r>
              <a:rPr lang="en-US" sz="1200" dirty="0" smtClean="0">
                <a:latin typeface="Arial" panose="020B0604020202020204" pitchFamily="34" charset="0"/>
                <a:cs typeface="Arial" panose="020B0604020202020204" pitchFamily="34" charset="0"/>
                <a:hlinkClick r:id="rId14"/>
              </a:rPr>
              <a:t>Three Parameters Plus,Inc.-2012 Annex Creek Botanical Survey</a:t>
            </a:r>
            <a:endParaRPr lang="en-US" sz="1200" dirty="0" smtClean="0">
              <a:latin typeface="Arial" panose="020B0604020202020204" pitchFamily="34" charset="0"/>
              <a:cs typeface="Arial" panose="020B0604020202020204" pitchFamily="34" charset="0"/>
            </a:endParaRPr>
          </a:p>
          <a:p>
            <a:pPr lvl="1"/>
            <a:r>
              <a:rPr lang="en-US" sz="1200" dirty="0" smtClean="0">
                <a:latin typeface="Arial" panose="020B0604020202020204" pitchFamily="34" charset="0"/>
                <a:cs typeface="Arial" panose="020B0604020202020204" pitchFamily="34" charset="0"/>
                <a:hlinkClick r:id="rId15"/>
              </a:rPr>
              <a:t>Arctic Alaska Network Inventory and Monitoring vascular plant survey.</a:t>
            </a:r>
            <a:endParaRPr lang="en-US" sz="1200" dirty="0" smtClean="0">
              <a:latin typeface="Arial" panose="020B0604020202020204" pitchFamily="34" charset="0"/>
              <a:cs typeface="Arial" panose="020B0604020202020204" pitchFamily="34" charset="0"/>
            </a:endParaRPr>
          </a:p>
          <a:p>
            <a:pPr lvl="1"/>
            <a:r>
              <a:rPr lang="en-US" sz="1200" dirty="0" smtClean="0">
                <a:latin typeface="Arial" panose="020B0604020202020204" pitchFamily="34" charset="0"/>
                <a:cs typeface="Arial" panose="020B0604020202020204" pitchFamily="34" charset="0"/>
              </a:rPr>
              <a:t>Publications </a:t>
            </a:r>
            <a:r>
              <a:rPr lang="en-US" sz="1200" dirty="0" smtClean="0">
                <a:latin typeface="Arial" panose="020B0604020202020204" pitchFamily="34" charset="0"/>
                <a:cs typeface="Arial" panose="020B0604020202020204" pitchFamily="34" charset="0"/>
                <a:hlinkClick r:id="rId16"/>
              </a:rPr>
              <a:t>Ihsan Ali Al-Shehbaz, Jason R. Grant, Robert Lipkin, David F. Murray, Carolyn Parker. 2007. Parrya nauruaq (Brassicaceae), a new species from Alaska. Novon 17:275-278.</a:t>
            </a:r>
            <a:r>
              <a:rPr lang="en-US" sz="1200" dirty="0" smtClean="0">
                <a:latin typeface="Arial" panose="020B0604020202020204" pitchFamily="34" charset="0"/>
                <a:cs typeface="Arial" panose="020B0604020202020204" pitchFamily="34" charset="0"/>
              </a:rPr>
              <a:t> </a:t>
            </a:r>
          </a:p>
          <a:p>
            <a:pPr lvl="2"/>
            <a:r>
              <a:rPr lang="en-US" sz="1200" dirty="0" smtClean="0">
                <a:latin typeface="Arial" panose="020B0604020202020204" pitchFamily="34" charset="0"/>
                <a:cs typeface="Arial" panose="020B0604020202020204" pitchFamily="34" charset="0"/>
              </a:rPr>
              <a:t>9 citations</a:t>
            </a:r>
          </a:p>
          <a:p>
            <a:pPr lvl="1"/>
            <a:r>
              <a:rPr lang="en-US" sz="1200" dirty="0" smtClean="0">
                <a:latin typeface="Arial" panose="020B0604020202020204" pitchFamily="34" charset="0"/>
                <a:cs typeface="Arial" panose="020B0604020202020204" pitchFamily="34" charset="0"/>
                <a:hlinkClick r:id="rId17"/>
              </a:rPr>
              <a:t>Matthew J. Wooller, Grant D. Zazula, Mary Edwards, Duane G. Froese, Carolyn Parker, Bruce Bennett. . Stable carbon isotope compositions of eastern Beringian grasses and sedges: Investigating their potential as paleoenvironmental indicators. Acta Chiropterologica 39(2):318-331.</a:t>
            </a:r>
            <a:r>
              <a:rPr lang="en-US" sz="1200" dirty="0" smtClean="0">
                <a:latin typeface="Arial" panose="020B0604020202020204" pitchFamily="34" charset="0"/>
                <a:cs typeface="Arial" panose="020B0604020202020204" pitchFamily="34" charset="0"/>
              </a:rPr>
              <a:t> </a:t>
            </a:r>
          </a:p>
          <a:p>
            <a:pPr lvl="2"/>
            <a:r>
              <a:rPr lang="en-US" sz="1200" dirty="0" smtClean="0">
                <a:latin typeface="Arial" panose="020B0604020202020204" pitchFamily="34" charset="0"/>
                <a:cs typeface="Arial" panose="020B0604020202020204" pitchFamily="34" charset="0"/>
              </a:rPr>
              <a:t>0 citations</a:t>
            </a:r>
          </a:p>
          <a:p>
            <a:pPr lvl="1"/>
            <a:r>
              <a:rPr lang="en-US" sz="1200" dirty="0" smtClean="0">
                <a:latin typeface="Arial" panose="020B0604020202020204" pitchFamily="34" charset="0"/>
                <a:cs typeface="Arial" panose="020B0604020202020204" pitchFamily="34" charset="0"/>
                <a:hlinkClick r:id="rId18"/>
              </a:rPr>
              <a:t>Matthew J. Wooller, Grant D. Zazula, Mary Edwards, Duane G. Froese, Carolyn Parker, Bruce Bennett. 2007. Stable carbon isotope compositions of eastern Beringian grasses and sedges: Investigating their potential as paleoenvironmental indicators. Arctic, Antarctic, and Alpine Research 39(2):318-331.</a:t>
            </a:r>
            <a:r>
              <a:rPr lang="en-US" sz="1200" dirty="0" smtClean="0">
                <a:latin typeface="Arial" panose="020B0604020202020204" pitchFamily="34" charset="0"/>
                <a:cs typeface="Arial" panose="020B0604020202020204" pitchFamily="34" charset="0"/>
              </a:rPr>
              <a:t> </a:t>
            </a:r>
          </a:p>
          <a:p>
            <a:pPr lvl="2"/>
            <a:r>
              <a:rPr lang="en-US" sz="1200" dirty="0" smtClean="0">
                <a:latin typeface="Arial" panose="020B0604020202020204" pitchFamily="34" charset="0"/>
                <a:cs typeface="Arial" panose="020B0604020202020204" pitchFamily="34" charset="0"/>
              </a:rPr>
              <a:t>140 citations</a:t>
            </a:r>
          </a:p>
          <a:p>
            <a:endParaRPr lang="en-US" sz="1200" dirty="0"/>
          </a:p>
        </p:txBody>
      </p:sp>
    </p:spTree>
    <p:extLst>
      <p:ext uri="{BB962C8B-B14F-4D97-AF65-F5344CB8AC3E}">
        <p14:creationId xmlns:p14="http://schemas.microsoft.com/office/powerpoint/2010/main" val="1532511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fontScale="90000"/>
          </a:bodyPr>
          <a:lstStyle/>
          <a:p>
            <a:r>
              <a:rPr lang="en-US" dirty="0" smtClean="0">
                <a:latin typeface="Arial" panose="020B0604020202020204" pitchFamily="34" charset="0"/>
                <a:cs typeface="Arial" panose="020B0604020202020204" pitchFamily="34" charset="0"/>
              </a:rPr>
              <a:t>How Do We Get There?</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The </a:t>
            </a:r>
            <a:r>
              <a:rPr lang="en-US" dirty="0" err="1" smtClean="0">
                <a:latin typeface="Arial" panose="020B0604020202020204" pitchFamily="34" charset="0"/>
                <a:cs typeface="Arial" panose="020B0604020202020204" pitchFamily="34" charset="0"/>
              </a:rPr>
              <a:t>Arctos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Bulkloader</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8364" y="1854200"/>
            <a:ext cx="8816454" cy="4683078"/>
          </a:xfrm>
        </p:spPr>
        <p:txBody>
          <a:bodyPr>
            <a:normAutofit fontScale="47500" lnSpcReduction="20000"/>
          </a:bodyPr>
          <a:lstStyle/>
          <a:p>
            <a:r>
              <a:rPr lang="en-US" sz="5500" dirty="0" smtClean="0">
                <a:latin typeface="Arial" panose="020B0604020202020204" pitchFamily="34" charset="0"/>
                <a:cs typeface="Arial" panose="020B0604020202020204" pitchFamily="34" charset="0"/>
              </a:rPr>
              <a:t>All </a:t>
            </a:r>
            <a:r>
              <a:rPr lang="en-US" sz="5500" dirty="0" err="1" smtClean="0">
                <a:latin typeface="Arial" panose="020B0604020202020204" pitchFamily="34" charset="0"/>
                <a:cs typeface="Arial" panose="020B0604020202020204" pitchFamily="34" charset="0"/>
              </a:rPr>
              <a:t>Arctos</a:t>
            </a:r>
            <a:r>
              <a:rPr lang="en-US" sz="5500" dirty="0" smtClean="0">
                <a:latin typeface="Arial" panose="020B0604020202020204" pitchFamily="34" charset="0"/>
                <a:cs typeface="Arial" panose="020B0604020202020204" pitchFamily="34" charset="0"/>
              </a:rPr>
              <a:t> data </a:t>
            </a:r>
            <a:r>
              <a:rPr lang="en-US" sz="5500" dirty="0">
                <a:latin typeface="Arial" panose="020B0604020202020204" pitchFamily="34" charset="0"/>
                <a:cs typeface="Arial" panose="020B0604020202020204" pitchFamily="34" charset="0"/>
              </a:rPr>
              <a:t>entry goes through </a:t>
            </a:r>
            <a:r>
              <a:rPr lang="en-US" sz="5500" dirty="0" smtClean="0">
                <a:latin typeface="Arial" panose="020B0604020202020204" pitchFamily="34" charset="0"/>
                <a:cs typeface="Arial" panose="020B0604020202020204" pitchFamily="34" charset="0"/>
              </a:rPr>
              <a:t>the </a:t>
            </a:r>
            <a:r>
              <a:rPr lang="en-US" sz="5500" dirty="0" err="1" smtClean="0">
                <a:latin typeface="Arial" panose="020B0604020202020204" pitchFamily="34" charset="0"/>
                <a:cs typeface="Arial" panose="020B0604020202020204" pitchFamily="34" charset="0"/>
              </a:rPr>
              <a:t>Bulkloader</a:t>
            </a:r>
            <a:endParaRPr lang="en-US" sz="5500" dirty="0" smtClean="0">
              <a:latin typeface="Arial" panose="020B0604020202020204" pitchFamily="34" charset="0"/>
              <a:cs typeface="Arial" panose="020B0604020202020204" pitchFamily="34" charset="0"/>
            </a:endParaRPr>
          </a:p>
          <a:p>
            <a:pPr lvl="1"/>
            <a:r>
              <a:rPr lang="en-US" sz="4700" dirty="0" smtClean="0">
                <a:latin typeface="Arial" panose="020B0604020202020204" pitchFamily="34" charset="0"/>
                <a:cs typeface="Arial" panose="020B0604020202020204" pitchFamily="34" charset="0"/>
              </a:rPr>
              <a:t>Data Entry screen, small imports by Curators, new collections, everything! </a:t>
            </a:r>
            <a:endParaRPr lang="en-US" sz="4700" dirty="0">
              <a:latin typeface="Arial" panose="020B0604020202020204" pitchFamily="34" charset="0"/>
              <a:cs typeface="Arial" panose="020B0604020202020204" pitchFamily="34" charset="0"/>
            </a:endParaRPr>
          </a:p>
          <a:p>
            <a:pPr marL="0" indent="0">
              <a:buNone/>
            </a:pPr>
            <a:endParaRPr lang="en-US" sz="5500" dirty="0" smtClean="0">
              <a:latin typeface="Arial" panose="020B0604020202020204" pitchFamily="34" charset="0"/>
              <a:cs typeface="Arial" panose="020B0604020202020204" pitchFamily="34" charset="0"/>
            </a:endParaRPr>
          </a:p>
          <a:p>
            <a:r>
              <a:rPr lang="en-US" sz="5500" dirty="0" smtClean="0">
                <a:latin typeface="Arial" panose="020B0604020202020204" pitchFamily="34" charset="0"/>
                <a:cs typeface="Arial" panose="020B0604020202020204" pitchFamily="34" charset="0"/>
              </a:rPr>
              <a:t>Giant flattened table, accepts CSV</a:t>
            </a:r>
          </a:p>
          <a:p>
            <a:pPr marL="0" indent="0">
              <a:buNone/>
            </a:pPr>
            <a:endParaRPr lang="en-US" sz="5500" dirty="0">
              <a:latin typeface="Arial" panose="020B0604020202020204" pitchFamily="34" charset="0"/>
              <a:cs typeface="Arial" panose="020B0604020202020204" pitchFamily="34" charset="0"/>
            </a:endParaRPr>
          </a:p>
          <a:p>
            <a:r>
              <a:rPr lang="en-US" sz="5500" dirty="0" err="1">
                <a:latin typeface="Arial" panose="020B0604020202020204" pitchFamily="34" charset="0"/>
                <a:cs typeface="Arial" panose="020B0604020202020204" pitchFamily="34" charset="0"/>
              </a:rPr>
              <a:t>Arctos</a:t>
            </a:r>
            <a:r>
              <a:rPr lang="en-US" sz="5500" dirty="0">
                <a:latin typeface="Arial" panose="020B0604020202020204" pitchFamily="34" charset="0"/>
                <a:cs typeface="Arial" panose="020B0604020202020204" pitchFamily="34" charset="0"/>
              </a:rPr>
              <a:t> provides a builder to create </a:t>
            </a:r>
            <a:r>
              <a:rPr lang="en-US" sz="5500" dirty="0" smtClean="0">
                <a:latin typeface="Arial" panose="020B0604020202020204" pitchFamily="34" charset="0"/>
                <a:cs typeface="Arial" panose="020B0604020202020204" pitchFamily="34" charset="0"/>
              </a:rPr>
              <a:t>templates</a:t>
            </a:r>
          </a:p>
          <a:p>
            <a:endParaRPr lang="en-US" sz="5500" dirty="0">
              <a:latin typeface="Arial" panose="020B0604020202020204" pitchFamily="34" charset="0"/>
              <a:cs typeface="Arial" panose="020B0604020202020204" pitchFamily="34" charset="0"/>
            </a:endParaRPr>
          </a:p>
          <a:p>
            <a:r>
              <a:rPr lang="en-US" sz="5500" dirty="0" smtClean="0">
                <a:latin typeface="Arial" panose="020B0604020202020204" pitchFamily="34" charset="0"/>
                <a:cs typeface="Arial" panose="020B0604020202020204" pitchFamily="34" charset="0"/>
              </a:rPr>
              <a:t>Can write to other </a:t>
            </a:r>
            <a:r>
              <a:rPr lang="en-US" sz="5500" dirty="0" err="1" smtClean="0">
                <a:latin typeface="Arial" panose="020B0604020202020204" pitchFamily="34" charset="0"/>
                <a:cs typeface="Arial" panose="020B0604020202020204" pitchFamily="34" charset="0"/>
              </a:rPr>
              <a:t>bulkloaders</a:t>
            </a:r>
            <a:endParaRPr lang="en-US" sz="5500" dirty="0" smtClean="0">
              <a:latin typeface="Arial" panose="020B0604020202020204" pitchFamily="34" charset="0"/>
              <a:cs typeface="Arial" panose="020B0604020202020204" pitchFamily="34" charset="0"/>
            </a:endParaRPr>
          </a:p>
          <a:p>
            <a:endParaRPr lang="en-US" sz="5500" dirty="0">
              <a:latin typeface="Arial" panose="020B0604020202020204" pitchFamily="34" charset="0"/>
              <a:cs typeface="Arial" panose="020B0604020202020204" pitchFamily="34" charset="0"/>
            </a:endParaRPr>
          </a:p>
          <a:p>
            <a:r>
              <a:rPr lang="en-US" sz="5500" dirty="0" smtClean="0">
                <a:latin typeface="Arial" panose="020B0604020202020204" pitchFamily="34" charset="0"/>
                <a:cs typeface="Arial" panose="020B0604020202020204" pitchFamily="34" charset="0"/>
              </a:rPr>
              <a:t>New collection imports tested </a:t>
            </a:r>
            <a:r>
              <a:rPr lang="en-US" sz="5500" dirty="0">
                <a:latin typeface="Arial" panose="020B0604020202020204" pitchFamily="34" charset="0"/>
                <a:cs typeface="Arial" panose="020B0604020202020204" pitchFamily="34" charset="0"/>
              </a:rPr>
              <a:t>to ~400K specimens, no apparent </a:t>
            </a:r>
            <a:r>
              <a:rPr lang="en-US" sz="5500" dirty="0" smtClean="0">
                <a:latin typeface="Arial" panose="020B0604020202020204" pitchFamily="34" charset="0"/>
                <a:cs typeface="Arial" panose="020B0604020202020204" pitchFamily="34" charset="0"/>
              </a:rPr>
              <a:t>limitations</a:t>
            </a:r>
            <a:endParaRPr lang="en-US" sz="5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05596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8"/>
            <a:ext cx="8229600" cy="1143000"/>
          </a:xfrm>
        </p:spPr>
        <p:txBody>
          <a:bodyPr/>
          <a:lstStyle/>
          <a:p>
            <a:r>
              <a:rPr lang="en-US" dirty="0" smtClean="0">
                <a:latin typeface="Arial" panose="020B0604020202020204" pitchFamily="34" charset="0"/>
                <a:cs typeface="Arial" panose="020B0604020202020204" pitchFamily="34" charset="0"/>
              </a:rPr>
              <a:t>Data Entry</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3200" y="1163638"/>
            <a:ext cx="8686800" cy="5810368"/>
          </a:xfrm>
        </p:spPr>
        <p:txBody>
          <a:bodyPr>
            <a:normAutofit/>
          </a:bodyPr>
          <a:lstStyle/>
          <a:p>
            <a:pPr marL="914400" indent="-450850"/>
            <a:r>
              <a:rPr lang="en-US" dirty="0" smtClean="0">
                <a:latin typeface="Arial" panose="020B0604020202020204" pitchFamily="34" charset="0"/>
                <a:cs typeface="Arial" panose="020B0604020202020204" pitchFamily="34" charset="0"/>
              </a:rPr>
              <a:t>Writes to </a:t>
            </a:r>
            <a:r>
              <a:rPr lang="en-US" dirty="0" err="1" smtClean="0">
                <a:latin typeface="Arial" panose="020B0604020202020204" pitchFamily="34" charset="0"/>
                <a:cs typeface="Arial" panose="020B0604020202020204" pitchFamily="34" charset="0"/>
              </a:rPr>
              <a:t>Arctos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Bulkloader</a:t>
            </a:r>
            <a:endParaRPr lang="en-US" dirty="0" smtClean="0">
              <a:latin typeface="Arial" panose="020B0604020202020204" pitchFamily="34" charset="0"/>
              <a:cs typeface="Arial" panose="020B0604020202020204" pitchFamily="34" charset="0"/>
            </a:endParaRPr>
          </a:p>
          <a:p>
            <a:pPr marL="914400" indent="-450850"/>
            <a:r>
              <a:rPr lang="en-US" dirty="0" smtClean="0">
                <a:latin typeface="Arial" panose="020B0604020202020204" pitchFamily="34" charset="0"/>
                <a:cs typeface="Arial" panose="020B0604020202020204" pitchFamily="34" charset="0"/>
              </a:rPr>
              <a:t>Can pull data (</a:t>
            </a:r>
            <a:r>
              <a:rPr lang="en-US" dirty="0" err="1" smtClean="0">
                <a:latin typeface="Arial" panose="020B0604020202020204" pitchFamily="34" charset="0"/>
                <a:cs typeface="Arial" panose="020B0604020202020204" pitchFamily="34" charset="0"/>
              </a:rPr>
              <a:t>eg</a:t>
            </a:r>
            <a:r>
              <a:rPr lang="en-US" dirty="0" smtClean="0">
                <a:latin typeface="Arial" panose="020B0604020202020204" pitchFamily="34" charset="0"/>
                <a:cs typeface="Arial" panose="020B0604020202020204" pitchFamily="34" charset="0"/>
              </a:rPr>
              <a:t>, “seed” parasite record with host information)</a:t>
            </a:r>
          </a:p>
          <a:p>
            <a:pPr marL="914400" indent="-450850"/>
            <a:r>
              <a:rPr lang="en-US" dirty="0" smtClean="0">
                <a:latin typeface="Arial" panose="020B0604020202020204" pitchFamily="34" charset="0"/>
                <a:cs typeface="Arial" panose="020B0604020202020204" pitchFamily="34" charset="0"/>
              </a:rPr>
              <a:t>Can write to related tables (extra collectors, attributes, etc.)</a:t>
            </a:r>
          </a:p>
          <a:p>
            <a:pPr marL="914400" indent="-450850"/>
            <a:r>
              <a:rPr lang="en-US" dirty="0" smtClean="0">
                <a:latin typeface="Arial" panose="020B0604020202020204" pitchFamily="34" charset="0"/>
                <a:cs typeface="Arial" panose="020B0604020202020204" pitchFamily="34" charset="0"/>
              </a:rPr>
              <a:t>Can selectively carry data from previous record</a:t>
            </a:r>
          </a:p>
          <a:p>
            <a:pPr marL="914400" indent="-450850"/>
            <a:r>
              <a:rPr lang="en-US" dirty="0" smtClean="0">
                <a:latin typeface="Arial" panose="020B0604020202020204" pitchFamily="34" charset="0"/>
                <a:cs typeface="Arial" panose="020B0604020202020204" pitchFamily="34" charset="0"/>
              </a:rPr>
              <a:t>Fully customizable by collection type, collection, user</a:t>
            </a:r>
          </a:p>
          <a:p>
            <a:pPr marL="914400" indent="-450850"/>
            <a:r>
              <a:rPr lang="en-US" dirty="0" smtClean="0">
                <a:latin typeface="Arial" panose="020B0604020202020204" pitchFamily="34" charset="0"/>
                <a:cs typeface="Arial" panose="020B0604020202020204" pitchFamily="34" charset="0"/>
              </a:rPr>
              <a:t>API-based</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99422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8"/>
            <a:ext cx="8229600" cy="1143000"/>
          </a:xfrm>
        </p:spPr>
        <p:txBody>
          <a:bodyPr/>
          <a:lstStyle/>
          <a:p>
            <a:r>
              <a:rPr lang="en-US" dirty="0" smtClean="0"/>
              <a:t>Pre-</a:t>
            </a:r>
            <a:r>
              <a:rPr lang="en-US" dirty="0" err="1" smtClean="0"/>
              <a:t>Bulkloader</a:t>
            </a:r>
            <a:endParaRPr lang="en-US" dirty="0"/>
          </a:p>
        </p:txBody>
      </p:sp>
      <p:sp>
        <p:nvSpPr>
          <p:cNvPr id="3" name="Content Placeholder 2"/>
          <p:cNvSpPr>
            <a:spLocks noGrp="1"/>
          </p:cNvSpPr>
          <p:nvPr>
            <p:ph idx="1"/>
          </p:nvPr>
        </p:nvSpPr>
        <p:spPr>
          <a:xfrm>
            <a:off x="259307" y="1600200"/>
            <a:ext cx="8720919" cy="5257800"/>
          </a:xfrm>
        </p:spPr>
        <p:txBody>
          <a:bodyPr>
            <a:normAutofit lnSpcReduction="10000"/>
          </a:bodyPr>
          <a:lstStyle/>
          <a:p>
            <a:r>
              <a:rPr lang="en-US" dirty="0" smtClean="0">
                <a:latin typeface="Arial" panose="020B0604020202020204" pitchFamily="34" charset="0"/>
                <a:cs typeface="Arial" panose="020B0604020202020204" pitchFamily="34" charset="0"/>
              </a:rPr>
              <a:t>Cleans data based on structure of </a:t>
            </a:r>
            <a:r>
              <a:rPr lang="en-US" dirty="0" err="1" smtClean="0">
                <a:latin typeface="Arial" panose="020B0604020202020204" pitchFamily="34" charset="0"/>
                <a:cs typeface="Arial" panose="020B0604020202020204" pitchFamily="34" charset="0"/>
              </a:rPr>
              <a:t>bulkloader</a:t>
            </a:r>
            <a:endParaRPr lang="en-US" dirty="0" smtClean="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 </a:t>
            </a:r>
          </a:p>
          <a:p>
            <a:r>
              <a:rPr lang="en-US" dirty="0" smtClean="0">
                <a:latin typeface="Arial" panose="020B0604020202020204" pitchFamily="34" charset="0"/>
                <a:cs typeface="Arial" panose="020B0604020202020204" pitchFamily="34" charset="0"/>
              </a:rPr>
              <a:t>Extracts unique values of controlled data</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Creates lookup files</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Repatriates cleaned data</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Pushes to </a:t>
            </a:r>
            <a:r>
              <a:rPr lang="en-US" dirty="0" err="1" smtClean="0">
                <a:latin typeface="Arial" panose="020B0604020202020204" pitchFamily="34" charset="0"/>
                <a:cs typeface="Arial" panose="020B0604020202020204" pitchFamily="34" charset="0"/>
              </a:rPr>
              <a:t>bulkloader</a:t>
            </a: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63181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8"/>
            <a:ext cx="8229600" cy="1143000"/>
          </a:xfrm>
        </p:spPr>
        <p:txBody>
          <a:bodyPr/>
          <a:lstStyle/>
          <a:p>
            <a:r>
              <a:rPr lang="en-US" dirty="0" smtClean="0">
                <a:latin typeface="Arial" panose="020B0604020202020204" pitchFamily="34" charset="0"/>
                <a:cs typeface="Arial" panose="020B0604020202020204" pitchFamily="34" charset="0"/>
              </a:rPr>
              <a:t>Pre-</a:t>
            </a:r>
            <a:r>
              <a:rPr lang="en-US" dirty="0" err="1" smtClean="0">
                <a:latin typeface="Arial" panose="020B0604020202020204" pitchFamily="34" charset="0"/>
                <a:cs typeface="Arial" panose="020B0604020202020204" pitchFamily="34" charset="0"/>
              </a:rPr>
              <a:t>Bulkloader</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9307" y="1368188"/>
            <a:ext cx="8693623" cy="5489812"/>
          </a:xfrm>
        </p:spPr>
        <p:txBody>
          <a:bodyPr>
            <a:normAutofit fontScale="92500" lnSpcReduction="10000"/>
          </a:bodyPr>
          <a:lstStyle/>
          <a:p>
            <a:pPr marL="0" indent="0">
              <a:buNone/>
            </a:pPr>
            <a:r>
              <a:rPr lang="en-US" sz="3500" dirty="0" smtClean="0">
                <a:latin typeface="Arial" panose="020B0604020202020204" pitchFamily="34" charset="0"/>
                <a:cs typeface="Arial" panose="020B0604020202020204" pitchFamily="34" charset="0"/>
              </a:rPr>
              <a:t>Relies on a series of Pulls from existing data, e.g.</a:t>
            </a:r>
            <a:endParaRPr lang="en-US" sz="3500" dirty="0">
              <a:latin typeface="Arial" panose="020B0604020202020204" pitchFamily="34" charset="0"/>
              <a:cs typeface="Arial" panose="020B0604020202020204" pitchFamily="34" charset="0"/>
            </a:endParaRPr>
          </a:p>
          <a:p>
            <a:pPr marL="914400" indent="-450850"/>
            <a:r>
              <a:rPr lang="en-US" sz="3500" dirty="0" smtClean="0">
                <a:latin typeface="Arial" panose="020B0604020202020204" pitchFamily="34" charset="0"/>
                <a:cs typeface="Arial" panose="020B0604020202020204" pitchFamily="34" charset="0"/>
              </a:rPr>
              <a:t>Agents</a:t>
            </a:r>
          </a:p>
          <a:p>
            <a:pPr marL="1314450" lvl="1" indent="-450850"/>
            <a:r>
              <a:rPr lang="en-US" dirty="0">
                <a:latin typeface="Arial" panose="020B0604020202020204" pitchFamily="34" charset="0"/>
                <a:cs typeface="Arial" panose="020B0604020202020204" pitchFamily="34" charset="0"/>
              </a:rPr>
              <a:t>Name variations (Bob </a:t>
            </a:r>
            <a:r>
              <a:rPr lang="en-US" dirty="0">
                <a:latin typeface="Arial" panose="020B0604020202020204" pitchFamily="34" charset="0"/>
                <a:cs typeface="Arial" panose="020B0604020202020204" pitchFamily="34" charset="0"/>
                <a:sym typeface="Wingdings"/>
              </a:rPr>
              <a:t>  Robert)</a:t>
            </a:r>
          </a:p>
          <a:p>
            <a:pPr marL="1314450" lvl="1" indent="-450850"/>
            <a:r>
              <a:rPr lang="en-US" dirty="0">
                <a:latin typeface="Arial" panose="020B0604020202020204" pitchFamily="34" charset="0"/>
                <a:cs typeface="Arial" panose="020B0604020202020204" pitchFamily="34" charset="0"/>
              </a:rPr>
              <a:t>Non-preferred (maiden/married, AKA, native character sets [</a:t>
            </a:r>
            <a:r>
              <a:rPr lang="en-US" i="1" dirty="0">
                <a:latin typeface="Arial" panose="020B0604020202020204" pitchFamily="34" charset="0"/>
                <a:cs typeface="Arial" panose="020B0604020202020204" pitchFamily="34" charset="0"/>
              </a:rPr>
              <a:t>e.g.</a:t>
            </a:r>
            <a:r>
              <a:rPr lang="en-US" dirty="0">
                <a:latin typeface="Arial" panose="020B0604020202020204" pitchFamily="34" charset="0"/>
                <a:cs typeface="Arial" panose="020B0604020202020204" pitchFamily="34" charset="0"/>
              </a:rPr>
              <a:t>, Cyrillic</a:t>
            </a:r>
            <a:r>
              <a:rPr lang="en-US" dirty="0" smtClean="0">
                <a:latin typeface="Arial" panose="020B0604020202020204" pitchFamily="34" charset="0"/>
                <a:cs typeface="Arial" panose="020B0604020202020204" pitchFamily="34" charset="0"/>
              </a:rPr>
              <a:t>])</a:t>
            </a:r>
          </a:p>
          <a:p>
            <a:pPr marL="1314450" lvl="1" indent="-450850"/>
            <a:endParaRPr lang="en-US" sz="3500" dirty="0" smtClean="0">
              <a:latin typeface="Arial" panose="020B0604020202020204" pitchFamily="34" charset="0"/>
              <a:cs typeface="Arial" panose="020B0604020202020204" pitchFamily="34" charset="0"/>
            </a:endParaRPr>
          </a:p>
          <a:p>
            <a:pPr marL="914400" indent="-450850"/>
            <a:r>
              <a:rPr lang="en-US" sz="3500" dirty="0" smtClean="0">
                <a:latin typeface="Arial" panose="020B0604020202020204" pitchFamily="34" charset="0"/>
                <a:cs typeface="Arial" panose="020B0604020202020204" pitchFamily="34" charset="0"/>
              </a:rPr>
              <a:t>Geography</a:t>
            </a:r>
          </a:p>
          <a:p>
            <a:pPr marL="1314450" lvl="1" indent="-450850"/>
            <a:r>
              <a:rPr lang="en-US" dirty="0" smtClean="0">
                <a:latin typeface="Arial" panose="020B0604020202020204" pitchFamily="34" charset="0"/>
                <a:cs typeface="Arial" panose="020B0604020202020204" pitchFamily="34" charset="0"/>
              </a:rPr>
              <a:t>Standardized descriptive data (“Russia”)</a:t>
            </a:r>
          </a:p>
          <a:p>
            <a:pPr marL="1314450" lvl="1" indent="-450850"/>
            <a:r>
              <a:rPr lang="en-US" dirty="0" smtClean="0">
                <a:latin typeface="Arial" panose="020B0604020202020204" pitchFamily="34" charset="0"/>
                <a:cs typeface="Arial" panose="020B0604020202020204" pitchFamily="34" charset="0"/>
              </a:rPr>
              <a:t>Less-standardized “search terms” (“</a:t>
            </a:r>
            <a:r>
              <a:rPr lang="ru-RU" dirty="0" err="1" smtClean="0">
                <a:latin typeface="Arial" panose="020B0604020202020204" pitchFamily="34" charset="0"/>
                <a:cs typeface="Arial" panose="020B0604020202020204" pitchFamily="34" charset="0"/>
              </a:rPr>
              <a:t>Росси́я</a:t>
            </a:r>
            <a:r>
              <a:rPr lang="en-US" dirty="0" smtClean="0">
                <a:latin typeface="Arial" panose="020B0604020202020204" pitchFamily="34" charset="0"/>
                <a:cs typeface="Arial" panose="020B0604020202020204" pitchFamily="34" charset="0"/>
              </a:rPr>
              <a:t>”, “Russian Federation,” “</a:t>
            </a:r>
            <a:r>
              <a:rPr lang="ru-RU" dirty="0" smtClean="0">
                <a:latin typeface="Arial" panose="020B0604020202020204" pitchFamily="34" charset="0"/>
                <a:cs typeface="Arial" panose="020B0604020202020204" pitchFamily="34" charset="0"/>
              </a:rPr>
              <a:t>Росси́йская Федера́ция</a:t>
            </a:r>
            <a:r>
              <a:rPr lang="en-US" dirty="0" smtClean="0">
                <a:latin typeface="Arial" panose="020B0604020202020204" pitchFamily="34" charset="0"/>
                <a:cs typeface="Arial" panose="020B0604020202020204" pitchFamily="34" charset="0"/>
              </a:rPr>
              <a:t>”)</a:t>
            </a:r>
          </a:p>
          <a:p>
            <a:pPr marL="1314450" lvl="1" indent="-450850"/>
            <a:r>
              <a:rPr lang="en-US" dirty="0" smtClean="0">
                <a:latin typeface="Arial" panose="020B0604020202020204" pitchFamily="34" charset="0"/>
                <a:cs typeface="Arial" panose="020B0604020202020204" pitchFamily="34" charset="0"/>
              </a:rPr>
              <a:t>Wikipedia</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38782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8"/>
            <a:ext cx="8229600" cy="1143000"/>
          </a:xfrm>
        </p:spPr>
        <p:txBody>
          <a:bodyPr/>
          <a:lstStyle/>
          <a:p>
            <a:r>
              <a:rPr lang="en-US" dirty="0" smtClean="0">
                <a:latin typeface="Arial" panose="020B0604020202020204" pitchFamily="34" charset="0"/>
                <a:cs typeface="Arial" panose="020B0604020202020204" pitchFamily="34" charset="0"/>
              </a:rPr>
              <a:t>Pre-</a:t>
            </a:r>
            <a:r>
              <a:rPr lang="en-US" dirty="0" err="1" smtClean="0">
                <a:latin typeface="Arial" panose="020B0604020202020204" pitchFamily="34" charset="0"/>
                <a:cs typeface="Arial" panose="020B0604020202020204" pitchFamily="34" charset="0"/>
              </a:rPr>
              <a:t>Bulkloader</a:t>
            </a:r>
            <a:r>
              <a:rPr lang="en-US" dirty="0" smtClean="0">
                <a:latin typeface="Arial" panose="020B0604020202020204" pitchFamily="34" charset="0"/>
                <a:cs typeface="Arial" panose="020B0604020202020204" pitchFamily="34" charset="0"/>
              </a:rPr>
              <a:t>: Demo</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8364" y="1219200"/>
            <a:ext cx="8850573" cy="5638800"/>
          </a:xfrm>
        </p:spPr>
        <p:txBody>
          <a:bodyPr/>
          <a:lstStyle/>
          <a:p>
            <a:r>
              <a:rPr lang="en-US" dirty="0" smtClean="0">
                <a:latin typeface="Arial" panose="020B0604020202020204" pitchFamily="34" charset="0"/>
                <a:cs typeface="Arial" panose="020B0604020202020204" pitchFamily="34" charset="0"/>
              </a:rPr>
              <a:t>Data for new collection (~3K eggs)</a:t>
            </a:r>
          </a:p>
          <a:p>
            <a:r>
              <a:rPr lang="en-US" dirty="0" smtClean="0">
                <a:latin typeface="Arial" panose="020B0604020202020204" pitchFamily="34" charset="0"/>
                <a:cs typeface="Arial" panose="020B0604020202020204" pitchFamily="34" charset="0"/>
              </a:rPr>
              <a:t>Assembled into </a:t>
            </a:r>
            <a:r>
              <a:rPr lang="en-US" dirty="0" err="1" smtClean="0">
                <a:latin typeface="Arial" panose="020B0604020202020204" pitchFamily="34" charset="0"/>
                <a:cs typeface="Arial" panose="020B0604020202020204" pitchFamily="34" charset="0"/>
              </a:rPr>
              <a:t>Bulkloader</a:t>
            </a:r>
            <a:r>
              <a:rPr lang="en-US" dirty="0" smtClean="0">
                <a:latin typeface="Arial" panose="020B0604020202020204" pitchFamily="34" charset="0"/>
                <a:cs typeface="Arial" panose="020B0604020202020204" pitchFamily="34" charset="0"/>
              </a:rPr>
              <a:t> format by collection</a:t>
            </a:r>
          </a:p>
          <a:p>
            <a:r>
              <a:rPr lang="en-US" dirty="0" smtClean="0">
                <a:latin typeface="Arial" panose="020B0604020202020204" pitchFamily="34" charset="0"/>
                <a:cs typeface="Arial" panose="020B0604020202020204" pitchFamily="34" charset="0"/>
              </a:rPr>
              <a:t>Upload to Pre-</a:t>
            </a:r>
            <a:r>
              <a:rPr lang="en-US" dirty="0" err="1">
                <a:latin typeface="Arial" panose="020B0604020202020204" pitchFamily="34" charset="0"/>
                <a:cs typeface="Arial" panose="020B0604020202020204" pitchFamily="34" charset="0"/>
              </a:rPr>
              <a:t>B</a:t>
            </a:r>
            <a:r>
              <a:rPr lang="en-US" dirty="0" err="1" smtClean="0">
                <a:latin typeface="Arial" panose="020B0604020202020204" pitchFamily="34" charset="0"/>
                <a:cs typeface="Arial" panose="020B0604020202020204" pitchFamily="34" charset="0"/>
              </a:rPr>
              <a:t>ulkloader</a:t>
            </a:r>
            <a:r>
              <a:rPr lang="en-US" dirty="0" smtClean="0">
                <a:latin typeface="Arial" panose="020B0604020202020204" pitchFamily="34" charset="0"/>
                <a:cs typeface="Arial" panose="020B0604020202020204" pitchFamily="34" charset="0"/>
              </a:rPr>
              <a:t>, set to check, get list of unrecognized controlled data</a:t>
            </a:r>
          </a:p>
          <a:p>
            <a:endParaRPr lang="en-US" dirty="0" smtClean="0"/>
          </a:p>
          <a:p>
            <a:endParaRPr lang="en-US" dirty="0"/>
          </a:p>
        </p:txBody>
      </p:sp>
      <p:pic>
        <p:nvPicPr>
          <p:cNvPr id="4" name="Picture 3" descr="Screen Shot 2016-02-09 at 12.53.43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0299" y="4314766"/>
            <a:ext cx="5422900" cy="2361232"/>
          </a:xfrm>
          <a:prstGeom prst="rect">
            <a:avLst/>
          </a:prstGeom>
        </p:spPr>
      </p:pic>
    </p:spTree>
    <p:extLst>
      <p:ext uri="{BB962C8B-B14F-4D97-AF65-F5344CB8AC3E}">
        <p14:creationId xmlns:p14="http://schemas.microsoft.com/office/powerpoint/2010/main" val="3727747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6000" r="-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379" y="1163473"/>
            <a:ext cx="8229600" cy="910988"/>
          </a:xfrm>
        </p:spPr>
        <p:txBody>
          <a:bodyPr/>
          <a:lstStyle/>
          <a:p>
            <a:pPr marL="0" indent="0" algn="ctr">
              <a:buNone/>
            </a:pPr>
            <a:r>
              <a:rPr lang="en-US" dirty="0" smtClean="0">
                <a:latin typeface="Arial" panose="020B0604020202020204" pitchFamily="34" charset="0"/>
                <a:cs typeface="Arial" panose="020B0604020202020204" pitchFamily="34" charset="0"/>
              </a:rPr>
              <a:t>Download a table, fill in the blanks:</a:t>
            </a:r>
            <a:endParaRPr lang="en-US" dirty="0">
              <a:latin typeface="Arial" panose="020B0604020202020204" pitchFamily="34" charset="0"/>
              <a:cs typeface="Arial" panose="020B0604020202020204" pitchFamily="34" charset="0"/>
            </a:endParaRPr>
          </a:p>
        </p:txBody>
      </p:sp>
      <p:pic>
        <p:nvPicPr>
          <p:cNvPr id="4" name="Picture 3" descr="Screen Shot 2016-02-09 at 12.59.17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1409" y="2278425"/>
            <a:ext cx="7315200" cy="2770253"/>
          </a:xfrm>
          <a:prstGeom prst="rect">
            <a:avLst/>
          </a:prstGeom>
        </p:spPr>
      </p:pic>
    </p:spTree>
    <p:extLst>
      <p:ext uri="{BB962C8B-B14F-4D97-AF65-F5344CB8AC3E}">
        <p14:creationId xmlns:p14="http://schemas.microsoft.com/office/powerpoint/2010/main" val="1140799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8"/>
            <a:ext cx="8229600" cy="1143000"/>
          </a:xfrm>
        </p:spPr>
        <p:txBody>
          <a:bodyPr/>
          <a:lstStyle/>
          <a:p>
            <a:r>
              <a:rPr lang="en-US" dirty="0" smtClean="0">
                <a:latin typeface="Arial" panose="020B0604020202020204" pitchFamily="34" charset="0"/>
                <a:cs typeface="Arial" panose="020B0604020202020204" pitchFamily="34" charset="0"/>
              </a:rPr>
              <a:t>What Is </a:t>
            </a:r>
            <a:r>
              <a:rPr lang="en-US" dirty="0" err="1" smtClean="0">
                <a:latin typeface="Arial" panose="020B0604020202020204" pitchFamily="34" charset="0"/>
                <a:cs typeface="Arial" panose="020B0604020202020204" pitchFamily="34" charset="0"/>
              </a:rPr>
              <a:t>Arctos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577618" cy="5638800"/>
          </a:xfrm>
        </p:spPr>
        <p:txBody>
          <a:bodyPr>
            <a:normAutofit fontScale="62500" lnSpcReduction="20000"/>
          </a:bodyPr>
          <a:lstStyle/>
          <a:p>
            <a:pPr marL="0" indent="0">
              <a:buNone/>
            </a:pPr>
            <a:r>
              <a:rPr lang="en-US" sz="3400" dirty="0" smtClean="0">
                <a:latin typeface="Arial" panose="020B0604020202020204" pitchFamily="34" charset="0"/>
                <a:cs typeface="Arial" panose="020B0604020202020204" pitchFamily="34" charset="0"/>
              </a:rPr>
              <a:t>Collection Information Management System for managing data on:</a:t>
            </a:r>
          </a:p>
          <a:p>
            <a:pPr lvl="1"/>
            <a:r>
              <a:rPr lang="en-US" sz="3400" dirty="0" smtClean="0">
                <a:latin typeface="Arial" panose="020B0604020202020204" pitchFamily="34" charset="0"/>
                <a:cs typeface="Arial" panose="020B0604020202020204" pitchFamily="34" charset="0"/>
              </a:rPr>
              <a:t>Specimens</a:t>
            </a:r>
          </a:p>
          <a:p>
            <a:pPr lvl="2"/>
            <a:r>
              <a:rPr lang="en-US" sz="3400" dirty="0" smtClean="0">
                <a:latin typeface="Arial" panose="020B0604020202020204" pitchFamily="34" charset="0"/>
                <a:cs typeface="Arial" panose="020B0604020202020204" pitchFamily="34" charset="0"/>
              </a:rPr>
              <a:t>Basic “label data”</a:t>
            </a:r>
          </a:p>
          <a:p>
            <a:pPr lvl="2"/>
            <a:r>
              <a:rPr lang="en-US" sz="3400" dirty="0" smtClean="0">
                <a:latin typeface="Arial" panose="020B0604020202020204" pitchFamily="34" charset="0"/>
                <a:cs typeface="Arial" panose="020B0604020202020204" pitchFamily="34" charset="0"/>
              </a:rPr>
              <a:t>Usage: Projects </a:t>
            </a:r>
            <a:r>
              <a:rPr lang="en-US" sz="3400" dirty="0" smtClean="0">
                <a:latin typeface="Arial" panose="020B0604020202020204" pitchFamily="34" charset="0"/>
                <a:cs typeface="Arial" panose="020B0604020202020204" pitchFamily="34" charset="0"/>
                <a:sym typeface="Wingdings" panose="05000000000000000000" pitchFamily="2" charset="2"/>
              </a:rPr>
              <a:t> </a:t>
            </a:r>
            <a:r>
              <a:rPr lang="en-US" sz="3400" dirty="0" smtClean="0">
                <a:latin typeface="Arial" panose="020B0604020202020204" pitchFamily="34" charset="0"/>
                <a:cs typeface="Arial" panose="020B0604020202020204" pitchFamily="34" charset="0"/>
              </a:rPr>
              <a:t>Loans </a:t>
            </a:r>
            <a:r>
              <a:rPr lang="en-US" sz="3400" dirty="0" smtClean="0">
                <a:latin typeface="Arial" panose="020B0604020202020204" pitchFamily="34" charset="0"/>
                <a:cs typeface="Arial" panose="020B0604020202020204" pitchFamily="34" charset="0"/>
                <a:sym typeface="Wingdings" panose="05000000000000000000" pitchFamily="2" charset="2"/>
              </a:rPr>
              <a:t> </a:t>
            </a:r>
            <a:r>
              <a:rPr lang="en-US" sz="3400" dirty="0" smtClean="0">
                <a:latin typeface="Arial" panose="020B0604020202020204" pitchFamily="34" charset="0"/>
                <a:cs typeface="Arial" panose="020B0604020202020204" pitchFamily="34" charset="0"/>
              </a:rPr>
              <a:t>Publications </a:t>
            </a:r>
            <a:r>
              <a:rPr lang="en-US" sz="3400" dirty="0" smtClean="0">
                <a:latin typeface="Arial" panose="020B0604020202020204" pitchFamily="34" charset="0"/>
                <a:cs typeface="Arial" panose="020B0604020202020204" pitchFamily="34" charset="0"/>
                <a:sym typeface="Wingdings" panose="05000000000000000000" pitchFamily="2" charset="2"/>
              </a:rPr>
              <a:t> </a:t>
            </a:r>
            <a:r>
              <a:rPr lang="en-US" sz="3400" dirty="0" err="1" smtClean="0">
                <a:latin typeface="Arial" panose="020B0604020202020204" pitchFamily="34" charset="0"/>
                <a:cs typeface="Arial" panose="020B0604020202020204" pitchFamily="34" charset="0"/>
              </a:rPr>
              <a:t>Genbank</a:t>
            </a:r>
            <a:endParaRPr lang="en-US" sz="3400" dirty="0" smtClean="0">
              <a:latin typeface="Arial" panose="020B0604020202020204" pitchFamily="34" charset="0"/>
              <a:cs typeface="Arial" panose="020B0604020202020204" pitchFamily="34" charset="0"/>
            </a:endParaRPr>
          </a:p>
          <a:p>
            <a:pPr lvl="2"/>
            <a:r>
              <a:rPr lang="en-US" sz="3400" dirty="0" smtClean="0">
                <a:latin typeface="Arial" panose="020B0604020202020204" pitchFamily="34" charset="0"/>
                <a:cs typeface="Arial" panose="020B0604020202020204" pitchFamily="34" charset="0"/>
              </a:rPr>
              <a:t>Interactions: host/p</a:t>
            </a:r>
            <a:r>
              <a:rPr lang="en-US" sz="3400" dirty="0" smtClean="0">
                <a:latin typeface="Arial" panose="020B0604020202020204" pitchFamily="34" charset="0"/>
                <a:cs typeface="Arial" panose="020B0604020202020204" pitchFamily="34" charset="0"/>
                <a:sym typeface="Wingdings"/>
              </a:rPr>
              <a:t>arasite, predator/prey, parent/offspring…</a:t>
            </a:r>
            <a:endParaRPr lang="en-US" sz="3400" dirty="0" smtClean="0">
              <a:latin typeface="Arial" panose="020B0604020202020204" pitchFamily="34" charset="0"/>
              <a:cs typeface="Arial" panose="020B0604020202020204" pitchFamily="34" charset="0"/>
            </a:endParaRPr>
          </a:p>
          <a:p>
            <a:pPr lvl="1"/>
            <a:r>
              <a:rPr lang="en-US" sz="3400" dirty="0" smtClean="0">
                <a:latin typeface="Arial" panose="020B0604020202020204" pitchFamily="34" charset="0"/>
                <a:cs typeface="Arial" panose="020B0604020202020204" pitchFamily="34" charset="0"/>
              </a:rPr>
              <a:t>Agents</a:t>
            </a:r>
          </a:p>
          <a:p>
            <a:pPr lvl="2"/>
            <a:r>
              <a:rPr lang="en-US" sz="3400" dirty="0" smtClean="0">
                <a:latin typeface="Arial" panose="020B0604020202020204" pitchFamily="34" charset="0"/>
                <a:cs typeface="Arial" panose="020B0604020202020204" pitchFamily="34" charset="0"/>
              </a:rPr>
              <a:t>People</a:t>
            </a:r>
          </a:p>
          <a:p>
            <a:pPr lvl="2"/>
            <a:r>
              <a:rPr lang="en-US" sz="3400" dirty="0" smtClean="0">
                <a:latin typeface="Arial" panose="020B0604020202020204" pitchFamily="34" charset="0"/>
                <a:cs typeface="Arial" panose="020B0604020202020204" pitchFamily="34" charset="0"/>
              </a:rPr>
              <a:t>Agencies</a:t>
            </a:r>
          </a:p>
          <a:p>
            <a:pPr lvl="2"/>
            <a:r>
              <a:rPr lang="en-US" sz="3400" dirty="0" smtClean="0">
                <a:latin typeface="Arial" panose="020B0604020202020204" pitchFamily="34" charset="0"/>
                <a:cs typeface="Arial" panose="020B0604020202020204" pitchFamily="34" charset="0"/>
              </a:rPr>
              <a:t>Groups</a:t>
            </a:r>
          </a:p>
          <a:p>
            <a:pPr lvl="1"/>
            <a:r>
              <a:rPr lang="en-US" sz="3400" dirty="0" smtClean="0">
                <a:latin typeface="Arial" panose="020B0604020202020204" pitchFamily="34" charset="0"/>
                <a:cs typeface="Arial" panose="020B0604020202020204" pitchFamily="34" charset="0"/>
              </a:rPr>
              <a:t>Places and Events</a:t>
            </a:r>
          </a:p>
          <a:p>
            <a:pPr lvl="2"/>
            <a:r>
              <a:rPr lang="en-US" sz="3400" dirty="0" smtClean="0">
                <a:latin typeface="Arial" panose="020B0604020202020204" pitchFamily="34" charset="0"/>
                <a:cs typeface="Arial" panose="020B0604020202020204" pitchFamily="34" charset="0"/>
              </a:rPr>
              <a:t>Descriptive</a:t>
            </a:r>
          </a:p>
          <a:p>
            <a:pPr lvl="2"/>
            <a:r>
              <a:rPr lang="en-US" sz="3400" dirty="0" smtClean="0">
                <a:latin typeface="Arial" panose="020B0604020202020204" pitchFamily="34" charset="0"/>
                <a:cs typeface="Arial" panose="020B0604020202020204" pitchFamily="34" charset="0"/>
              </a:rPr>
              <a:t>Spatial</a:t>
            </a:r>
          </a:p>
          <a:p>
            <a:pPr lvl="2"/>
            <a:r>
              <a:rPr lang="en-US" sz="3400" dirty="0" smtClean="0">
                <a:latin typeface="Arial" panose="020B0604020202020204" pitchFamily="34" charset="0"/>
                <a:cs typeface="Arial" panose="020B0604020202020204" pitchFamily="34" charset="0"/>
              </a:rPr>
              <a:t>Temporal</a:t>
            </a:r>
          </a:p>
          <a:p>
            <a:pPr lvl="2"/>
            <a:endParaRPr lang="en-US" sz="3400" dirty="0" smtClean="0">
              <a:latin typeface="Arial" panose="020B0604020202020204" pitchFamily="34" charset="0"/>
              <a:cs typeface="Arial" panose="020B0604020202020204" pitchFamily="34" charset="0"/>
            </a:endParaRPr>
          </a:p>
          <a:p>
            <a:pPr lvl="1"/>
            <a:r>
              <a:rPr lang="en-US" sz="3400" dirty="0" smtClean="0">
                <a:latin typeface="Arial" panose="020B0604020202020204" pitchFamily="34" charset="0"/>
                <a:cs typeface="Arial" panose="020B0604020202020204" pitchFamily="34" charset="0"/>
              </a:rPr>
              <a:t>Taxonomies</a:t>
            </a:r>
          </a:p>
          <a:p>
            <a:pPr lvl="1"/>
            <a:r>
              <a:rPr lang="en-US" sz="3400" dirty="0" smtClean="0">
                <a:latin typeface="Arial" panose="020B0604020202020204" pitchFamily="34" charset="0"/>
                <a:cs typeface="Arial" panose="020B0604020202020204" pitchFamily="34" charset="0"/>
              </a:rPr>
              <a:t>Media</a:t>
            </a:r>
          </a:p>
          <a:p>
            <a:pPr lvl="1"/>
            <a:r>
              <a:rPr lang="en-US" sz="3400" dirty="0" smtClean="0">
                <a:latin typeface="Arial" panose="020B0604020202020204" pitchFamily="34" charset="0"/>
                <a:cs typeface="Arial" panose="020B0604020202020204" pitchFamily="34" charset="0"/>
              </a:rPr>
              <a:t>Other Stuff</a:t>
            </a:r>
          </a:p>
          <a:p>
            <a:pPr lvl="1"/>
            <a:endParaRPr lang="en-US" dirty="0"/>
          </a:p>
        </p:txBody>
      </p:sp>
    </p:spTree>
    <p:extLst>
      <p:ext uri="{BB962C8B-B14F-4D97-AF65-F5344CB8AC3E}">
        <p14:creationId xmlns:p14="http://schemas.microsoft.com/office/powerpoint/2010/main" val="38401712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6000" r="-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24681" y="651127"/>
            <a:ext cx="8229600" cy="700002"/>
          </a:xfrm>
        </p:spPr>
        <p:txBody>
          <a:bodyPr/>
          <a:lstStyle/>
          <a:p>
            <a:pPr marL="0" indent="0" algn="ctr">
              <a:buNone/>
            </a:pPr>
            <a:r>
              <a:rPr lang="en-US" dirty="0" smtClean="0">
                <a:latin typeface="Arial" panose="020B0604020202020204" pitchFamily="34" charset="0"/>
                <a:cs typeface="Arial" panose="020B0604020202020204" pitchFamily="34" charset="0"/>
              </a:rPr>
              <a:t>Check </a:t>
            </a:r>
            <a:r>
              <a:rPr lang="en-US" dirty="0" err="1" smtClean="0">
                <a:latin typeface="Arial" panose="020B0604020202020204" pitchFamily="34" charset="0"/>
                <a:cs typeface="Arial" panose="020B0604020202020204" pitchFamily="34" charset="0"/>
              </a:rPr>
              <a:t>Arctos</a:t>
            </a:r>
            <a:r>
              <a:rPr lang="en-US" dirty="0" smtClean="0">
                <a:latin typeface="Arial" panose="020B0604020202020204" pitchFamily="34" charset="0"/>
                <a:cs typeface="Arial" panose="020B0604020202020204" pitchFamily="34" charset="0"/>
              </a:rPr>
              <a:t> for existing matches</a:t>
            </a:r>
            <a:endParaRPr lang="en-US" dirty="0">
              <a:latin typeface="Arial" panose="020B0604020202020204" pitchFamily="34" charset="0"/>
              <a:cs typeface="Arial" panose="020B0604020202020204" pitchFamily="34" charset="0"/>
            </a:endParaRPr>
          </a:p>
        </p:txBody>
      </p:sp>
      <p:pic>
        <p:nvPicPr>
          <p:cNvPr id="4" name="Picture 3" descr="Screen Shot 2016-02-09 at 1.00.00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3532" y="1522036"/>
            <a:ext cx="7315200" cy="4800600"/>
          </a:xfrm>
          <a:prstGeom prst="rect">
            <a:avLst/>
          </a:prstGeom>
        </p:spPr>
      </p:pic>
    </p:spTree>
    <p:extLst>
      <p:ext uri="{BB962C8B-B14F-4D97-AF65-F5344CB8AC3E}">
        <p14:creationId xmlns:p14="http://schemas.microsoft.com/office/powerpoint/2010/main" val="6499868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6000" r="-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6618"/>
            <a:ext cx="8686800" cy="2876266"/>
          </a:xfrm>
        </p:spPr>
        <p:txBody>
          <a:bodyPr>
            <a:noAutofit/>
          </a:bodyPr>
          <a:lstStyle/>
          <a:p>
            <a:pPr marL="0" indent="0">
              <a:buNone/>
            </a:pPr>
            <a:r>
              <a:rPr lang="en-US" dirty="0" smtClean="0">
                <a:latin typeface="Arial" panose="020B0604020202020204" pitchFamily="34" charset="0"/>
                <a:cs typeface="Arial" panose="020B0604020202020204" pitchFamily="34" charset="0"/>
              </a:rPr>
              <a:t>Looks promising, add a name and remove the “missing” agent from the pre-</a:t>
            </a:r>
            <a:r>
              <a:rPr lang="en-US" dirty="0" err="1" smtClean="0">
                <a:latin typeface="Arial" panose="020B0604020202020204" pitchFamily="34" charset="0"/>
                <a:cs typeface="Arial" panose="020B0604020202020204" pitchFamily="34" charset="0"/>
              </a:rPr>
              <a:t>bulkload</a:t>
            </a:r>
            <a:r>
              <a:rPr lang="en-US" dirty="0" smtClean="0">
                <a:latin typeface="Arial" panose="020B0604020202020204" pitchFamily="34" charset="0"/>
                <a:cs typeface="Arial" panose="020B0604020202020204" pitchFamily="34" charset="0"/>
              </a:rPr>
              <a:t> lookup</a:t>
            </a:r>
          </a:p>
          <a:p>
            <a:pPr marL="0" indent="0">
              <a:buNone/>
            </a:pPr>
            <a:endParaRPr lang="en-US" dirty="0" smtClean="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New record will load, existing data improved by additional context</a:t>
            </a:r>
            <a:endParaRPr lang="en-US" dirty="0">
              <a:latin typeface="Arial" panose="020B0604020202020204" pitchFamily="34" charset="0"/>
              <a:cs typeface="Arial" panose="020B0604020202020204" pitchFamily="34" charset="0"/>
            </a:endParaRPr>
          </a:p>
        </p:txBody>
      </p:sp>
      <p:pic>
        <p:nvPicPr>
          <p:cNvPr id="4" name="Picture 3" descr="Screen Shot 2016-02-09 at 1.01.26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3009" y="3843913"/>
            <a:ext cx="7035800" cy="2082800"/>
          </a:xfrm>
          <a:prstGeom prst="rect">
            <a:avLst/>
          </a:prstGeom>
        </p:spPr>
      </p:pic>
    </p:spTree>
    <p:extLst>
      <p:ext uri="{BB962C8B-B14F-4D97-AF65-F5344CB8AC3E}">
        <p14:creationId xmlns:p14="http://schemas.microsoft.com/office/powerpoint/2010/main" val="22359941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6000" r="-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22278"/>
            <a:ext cx="8229600" cy="1511489"/>
          </a:xfrm>
        </p:spPr>
        <p:txBody>
          <a:bodyPr>
            <a:normAutofit/>
          </a:bodyPr>
          <a:lstStyle/>
          <a:p>
            <a:pPr marL="0" indent="0" algn="ctr">
              <a:buNone/>
            </a:pPr>
            <a:r>
              <a:rPr lang="en-US" dirty="0" err="1" smtClean="0">
                <a:latin typeface="Arial" panose="020B0604020202020204" pitchFamily="34" charset="0"/>
                <a:cs typeface="Arial" panose="020B0604020202020204" pitchFamily="34" charset="0"/>
              </a:rPr>
              <a:t>Mis</a:t>
            </a:r>
            <a:r>
              <a:rPr lang="en-US" dirty="0" smtClean="0">
                <a:latin typeface="Arial" panose="020B0604020202020204" pitchFamily="34" charset="0"/>
                <a:cs typeface="Arial" panose="020B0604020202020204" pitchFamily="34" charset="0"/>
              </a:rPr>
              <a:t>-match (due to punctuation)</a:t>
            </a:r>
          </a:p>
          <a:p>
            <a:pPr marL="0" indent="0" algn="ctr">
              <a:buNone/>
            </a:pPr>
            <a:r>
              <a:rPr lang="en-US" dirty="0" smtClean="0">
                <a:latin typeface="Arial" panose="020B0604020202020204" pitchFamily="34" charset="0"/>
                <a:cs typeface="Arial" panose="020B0604020202020204" pitchFamily="34" charset="0"/>
              </a:rPr>
              <a:t>corrected in the lookup</a:t>
            </a:r>
            <a:endParaRPr lang="en-US" dirty="0">
              <a:latin typeface="Arial" panose="020B0604020202020204" pitchFamily="34" charset="0"/>
              <a:cs typeface="Arial" panose="020B0604020202020204" pitchFamily="34" charset="0"/>
            </a:endParaRPr>
          </a:p>
        </p:txBody>
      </p:sp>
      <p:pic>
        <p:nvPicPr>
          <p:cNvPr id="4" name="Picture 3" descr="Screen Shot 2016-02-09 at 1.02.35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400" y="2535114"/>
            <a:ext cx="7315200" cy="1494169"/>
          </a:xfrm>
          <a:prstGeom prst="rect">
            <a:avLst/>
          </a:prstGeom>
        </p:spPr>
      </p:pic>
    </p:spTree>
    <p:extLst>
      <p:ext uri="{BB962C8B-B14F-4D97-AF65-F5344CB8AC3E}">
        <p14:creationId xmlns:p14="http://schemas.microsoft.com/office/powerpoint/2010/main" val="27349270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6000" r="-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47114"/>
            <a:ext cx="8229600" cy="2821674"/>
          </a:xfrm>
        </p:spPr>
        <p:txBody>
          <a:bodyPr/>
          <a:lstStyle/>
          <a:p>
            <a:pPr marL="0" indent="0">
              <a:buNone/>
            </a:pPr>
            <a:r>
              <a:rPr lang="en-US" dirty="0" smtClean="0">
                <a:latin typeface="Arial" panose="020B0604020202020204" pitchFamily="34" charset="0"/>
                <a:cs typeface="Arial" panose="020B0604020202020204" pitchFamily="34" charset="0"/>
              </a:rPr>
              <a:t>Results are pushed to all flattened fields</a:t>
            </a:r>
          </a:p>
          <a:p>
            <a:pPr lvl="1"/>
            <a:r>
              <a:rPr lang="en-US" dirty="0" smtClean="0">
                <a:latin typeface="Arial" panose="020B0604020202020204" pitchFamily="34" charset="0"/>
                <a:cs typeface="Arial" panose="020B0604020202020204" pitchFamily="34" charset="0"/>
              </a:rPr>
              <a:t>Collectors</a:t>
            </a:r>
          </a:p>
          <a:p>
            <a:pPr lvl="1"/>
            <a:r>
              <a:rPr lang="en-US" dirty="0" smtClean="0">
                <a:latin typeface="Arial" panose="020B0604020202020204" pitchFamily="34" charset="0"/>
                <a:cs typeface="Arial" panose="020B0604020202020204" pitchFamily="34" charset="0"/>
              </a:rPr>
              <a:t>Attribute determiners</a:t>
            </a:r>
          </a:p>
          <a:p>
            <a:pPr lvl="1"/>
            <a:r>
              <a:rPr lang="en-US" dirty="0" smtClean="0">
                <a:latin typeface="Arial" panose="020B0604020202020204" pitchFamily="34" charset="0"/>
                <a:cs typeface="Arial" panose="020B0604020202020204" pitchFamily="34" charset="0"/>
              </a:rPr>
              <a:t>Event determiners</a:t>
            </a:r>
          </a:p>
          <a:p>
            <a:pPr lvl="1"/>
            <a:r>
              <a:rPr lang="en-US" dirty="0" smtClean="0">
                <a:latin typeface="Arial" panose="020B0604020202020204" pitchFamily="34" charset="0"/>
                <a:cs typeface="Arial" panose="020B0604020202020204" pitchFamily="34" charset="0"/>
              </a:rPr>
              <a:t>Etc.</a:t>
            </a:r>
          </a:p>
          <a:p>
            <a:pPr lvl="1"/>
            <a:endParaRPr lang="en-US" dirty="0"/>
          </a:p>
        </p:txBody>
      </p:sp>
      <p:pic>
        <p:nvPicPr>
          <p:cNvPr id="4" name="Picture 3" descr="Screen Shot 2016-02-09 at 1.24.53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1570" y="1421312"/>
            <a:ext cx="7315200" cy="1129553"/>
          </a:xfrm>
          <a:prstGeom prst="rect">
            <a:avLst/>
          </a:prstGeom>
        </p:spPr>
      </p:pic>
      <p:sp>
        <p:nvSpPr>
          <p:cNvPr id="5" name="Rectangle 4"/>
          <p:cNvSpPr/>
          <p:nvPr/>
        </p:nvSpPr>
        <p:spPr>
          <a:xfrm>
            <a:off x="457200" y="623964"/>
            <a:ext cx="4238661" cy="584775"/>
          </a:xfrm>
          <a:prstGeom prst="rect">
            <a:avLst/>
          </a:prstGeom>
        </p:spPr>
        <p:txBody>
          <a:bodyPr wrap="none">
            <a:spAutoFit/>
          </a:bodyPr>
          <a:lstStyle/>
          <a:p>
            <a:r>
              <a:rPr lang="en-US" sz="3200" dirty="0">
                <a:latin typeface="Arial" panose="020B0604020202020204" pitchFamily="34" charset="0"/>
                <a:cs typeface="Arial" panose="020B0604020202020204" pitchFamily="34" charset="0"/>
              </a:rPr>
              <a:t>Re-upload lookup files</a:t>
            </a:r>
          </a:p>
        </p:txBody>
      </p:sp>
    </p:spTree>
    <p:extLst>
      <p:ext uri="{BB962C8B-B14F-4D97-AF65-F5344CB8AC3E}">
        <p14:creationId xmlns:p14="http://schemas.microsoft.com/office/powerpoint/2010/main" val="30786700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6000" r="-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99715"/>
            <a:ext cx="8229600" cy="1401789"/>
          </a:xfrm>
        </p:spPr>
        <p:txBody>
          <a:bodyPr>
            <a:normAutofit/>
          </a:bodyPr>
          <a:lstStyle/>
          <a:p>
            <a:pPr marL="0" indent="0">
              <a:buNone/>
            </a:pPr>
            <a:r>
              <a:rPr lang="en-US" dirty="0" smtClean="0">
                <a:latin typeface="Arial" panose="020B0604020202020204" pitchFamily="34" charset="0"/>
                <a:cs typeface="Arial" panose="020B0604020202020204" pitchFamily="34" charset="0"/>
              </a:rPr>
              <a:t>Cleaned data are re-checked, exported to standard </a:t>
            </a:r>
            <a:r>
              <a:rPr lang="en-US" dirty="0" err="1" smtClean="0">
                <a:latin typeface="Arial" panose="020B0604020202020204" pitchFamily="34" charset="0"/>
                <a:cs typeface="Arial" panose="020B0604020202020204" pitchFamily="34" charset="0"/>
              </a:rPr>
              <a:t>bulkloader</a:t>
            </a:r>
            <a:r>
              <a:rPr lang="en-US" dirty="0" smtClean="0">
                <a:latin typeface="Arial" panose="020B0604020202020204" pitchFamily="34" charset="0"/>
                <a:cs typeface="Arial" panose="020B0604020202020204" pitchFamily="34" charset="0"/>
              </a:rPr>
              <a:t>, loaded</a:t>
            </a:r>
          </a:p>
          <a:p>
            <a:pPr marL="0" indent="0">
              <a:buNone/>
            </a:pPr>
            <a:endParaRPr lang="en-US" dirty="0" smtClean="0">
              <a:latin typeface="Arial" panose="020B0604020202020204" pitchFamily="34" charset="0"/>
              <a:cs typeface="Arial" panose="020B0604020202020204" pitchFamily="34" charset="0"/>
            </a:endParaRPr>
          </a:p>
        </p:txBody>
      </p:sp>
      <p:pic>
        <p:nvPicPr>
          <p:cNvPr id="4" name="Picture 3" descr="Screen Shot 2016-02-10 at 10.24.26 A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400" y="1768646"/>
            <a:ext cx="7315200" cy="2806738"/>
          </a:xfrm>
          <a:prstGeom prst="rect">
            <a:avLst/>
          </a:prstGeom>
        </p:spPr>
      </p:pic>
      <p:sp>
        <p:nvSpPr>
          <p:cNvPr id="5" name="Rectangle 4"/>
          <p:cNvSpPr/>
          <p:nvPr/>
        </p:nvSpPr>
        <p:spPr>
          <a:xfrm>
            <a:off x="457200" y="5040376"/>
            <a:ext cx="8482083" cy="1569660"/>
          </a:xfrm>
          <a:prstGeom prst="rect">
            <a:avLst/>
          </a:prstGeom>
        </p:spPr>
        <p:txBody>
          <a:bodyPr wrap="square">
            <a:spAutoFit/>
          </a:bodyPr>
          <a:lstStyle/>
          <a:p>
            <a:r>
              <a:rPr lang="en-US" sz="3200" dirty="0">
                <a:latin typeface="Arial" panose="020B0604020202020204" pitchFamily="34" charset="0"/>
                <a:cs typeface="Arial" panose="020B0604020202020204" pitchFamily="34" charset="0"/>
              </a:rPr>
              <a:t>What used to be a very technical and error-prone exercise often taking weeks is now a matter of minutes or hours</a:t>
            </a:r>
          </a:p>
        </p:txBody>
      </p:sp>
    </p:spTree>
    <p:extLst>
      <p:ext uri="{BB962C8B-B14F-4D97-AF65-F5344CB8AC3E}">
        <p14:creationId xmlns:p14="http://schemas.microsoft.com/office/powerpoint/2010/main" val="28840402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8"/>
            <a:ext cx="8229600" cy="1143000"/>
          </a:xfrm>
        </p:spPr>
        <p:txBody>
          <a:bodyPr/>
          <a:lstStyle/>
          <a:p>
            <a:r>
              <a:rPr lang="en-US" dirty="0" smtClean="0">
                <a:latin typeface="Arial" panose="020B0604020202020204" pitchFamily="34" charset="0"/>
                <a:cs typeface="Arial" panose="020B0604020202020204" pitchFamily="34" charset="0"/>
              </a:rPr>
              <a:t>Summary</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30200" y="1180698"/>
            <a:ext cx="8458200" cy="4525963"/>
          </a:xfrm>
        </p:spPr>
        <p:txBody>
          <a:bodyPr>
            <a:normAutofit/>
          </a:bodyPr>
          <a:lstStyle/>
          <a:p>
            <a:r>
              <a:rPr lang="en-US" dirty="0" smtClean="0">
                <a:latin typeface="Arial" panose="020B0604020202020204" pitchFamily="34" charset="0"/>
                <a:cs typeface="Arial" panose="020B0604020202020204" pitchFamily="34" charset="0"/>
              </a:rPr>
              <a:t>Have clear goals, organize data accordingly</a:t>
            </a:r>
          </a:p>
          <a:p>
            <a:r>
              <a:rPr lang="en-US" dirty="0" smtClean="0">
                <a:latin typeface="Arial" panose="020B0604020202020204" pitchFamily="34" charset="0"/>
                <a:cs typeface="Arial" panose="020B0604020202020204" pitchFamily="34" charset="0"/>
              </a:rPr>
              <a:t>Choose appropriate tools</a:t>
            </a:r>
          </a:p>
          <a:p>
            <a:r>
              <a:rPr lang="en-US" dirty="0" smtClean="0">
                <a:latin typeface="Arial" panose="020B0604020202020204" pitchFamily="34" charset="0"/>
                <a:cs typeface="Arial" panose="020B0604020202020204" pitchFamily="34" charset="0"/>
              </a:rPr>
              <a:t>Authority data is critical</a:t>
            </a:r>
          </a:p>
          <a:p>
            <a:r>
              <a:rPr lang="en-US" dirty="0" smtClean="0">
                <a:latin typeface="Arial" panose="020B0604020202020204" pitchFamily="34" charset="0"/>
                <a:cs typeface="Arial" panose="020B0604020202020204" pitchFamily="34" charset="0"/>
              </a:rPr>
              <a:t>Understand limitations</a:t>
            </a:r>
          </a:p>
          <a:p>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987830"/>
            <a:ext cx="9144000" cy="1885950"/>
          </a:xfrm>
          <a:prstGeom prst="rect">
            <a:avLst/>
          </a:prstGeom>
        </p:spPr>
      </p:pic>
      <p:sp>
        <p:nvSpPr>
          <p:cNvPr id="5" name="TextBox 4"/>
          <p:cNvSpPr txBox="1"/>
          <p:nvPr/>
        </p:nvSpPr>
        <p:spPr>
          <a:xfrm>
            <a:off x="5867771" y="5435222"/>
            <a:ext cx="3047629" cy="830997"/>
          </a:xfrm>
          <a:prstGeom prst="rect">
            <a:avLst/>
          </a:prstGeom>
          <a:noFill/>
        </p:spPr>
        <p:txBody>
          <a:bodyPr wrap="none" rtlCol="0">
            <a:spAutoFit/>
          </a:bodyPr>
          <a:lstStyle/>
          <a:p>
            <a:pPr algn="ctr"/>
            <a:r>
              <a:rPr lang="en-US" sz="2400" dirty="0" smtClean="0">
                <a:solidFill>
                  <a:schemeClr val="bg1"/>
                </a:solidFill>
                <a:latin typeface="Arial" panose="020B0604020202020204" pitchFamily="34" charset="0"/>
                <a:cs typeface="Arial" panose="020B0604020202020204" pitchFamily="34" charset="0"/>
              </a:rPr>
              <a:t>Questions?</a:t>
            </a:r>
          </a:p>
          <a:p>
            <a:pPr algn="ctr"/>
            <a:r>
              <a:rPr lang="en-US" sz="2400" dirty="0">
                <a:solidFill>
                  <a:schemeClr val="bg1"/>
                </a:solidFill>
                <a:latin typeface="Arial" panose="020B0604020202020204" pitchFamily="34" charset="0"/>
                <a:cs typeface="Arial" panose="020B0604020202020204" pitchFamily="34" charset="0"/>
              </a:rPr>
              <a:t>dustymc@gmail.com</a:t>
            </a:r>
          </a:p>
        </p:txBody>
      </p:sp>
    </p:spTree>
    <p:extLst>
      <p:ext uri="{BB962C8B-B14F-4D97-AF65-F5344CB8AC3E}">
        <p14:creationId xmlns:p14="http://schemas.microsoft.com/office/powerpoint/2010/main" val="191112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8"/>
            <a:ext cx="8229600" cy="1143000"/>
          </a:xfrm>
        </p:spPr>
        <p:txBody>
          <a:bodyPr/>
          <a:lstStyle/>
          <a:p>
            <a:r>
              <a:rPr lang="en-US" dirty="0" err="1" smtClean="0">
                <a:latin typeface="Arial" panose="020B0604020202020204" pitchFamily="34" charset="0"/>
                <a:cs typeface="Arial" panose="020B0604020202020204" pitchFamily="34" charset="0"/>
              </a:rPr>
              <a:t>Arctos</a:t>
            </a:r>
            <a:r>
              <a:rPr lang="en-US" dirty="0" smtClean="0">
                <a:latin typeface="Arial" panose="020B0604020202020204" pitchFamily="34" charset="0"/>
                <a:cs typeface="Arial" panose="020B0604020202020204" pitchFamily="34" charset="0"/>
              </a:rPr>
              <a:t> is…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dirty="0" smtClean="0">
                <a:latin typeface="Arial" panose="020B0604020202020204" pitchFamily="34" charset="0"/>
                <a:cs typeface="Arial" panose="020B0604020202020204" pitchFamily="34" charset="0"/>
              </a:rPr>
              <a:t>Powerful Oracle Relational Database</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Comprehensive set of web applications</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Interaction with external services</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Community</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92954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8"/>
            <a:ext cx="8229600" cy="1143000"/>
          </a:xfrm>
        </p:spPr>
        <p:txBody>
          <a:bodyPr>
            <a:normAutofit/>
          </a:bodyPr>
          <a:lstStyle/>
          <a:p>
            <a:r>
              <a:rPr lang="en-US" dirty="0" smtClean="0">
                <a:latin typeface="Arial" panose="020B0604020202020204" pitchFamily="34" charset="0"/>
                <a:cs typeface="Arial" panose="020B0604020202020204" pitchFamily="34" charset="0"/>
              </a:rPr>
              <a:t>Two Key Features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dirty="0" smtClean="0">
                <a:latin typeface="Arial" panose="020B0604020202020204" pitchFamily="34" charset="0"/>
                <a:cs typeface="Arial" panose="020B0604020202020204" pitchFamily="34" charset="0"/>
              </a:rPr>
              <a:t>Normalization</a:t>
            </a:r>
          </a:p>
          <a:p>
            <a:pPr lvl="1"/>
            <a:r>
              <a:rPr lang="en-US" dirty="0" smtClean="0">
                <a:latin typeface="Arial" panose="020B0604020202020204" pitchFamily="34" charset="0"/>
                <a:cs typeface="Arial" panose="020B0604020202020204" pitchFamily="34" charset="0"/>
              </a:rPr>
              <a:t>E</a:t>
            </a:r>
            <a:r>
              <a:rPr lang="en-US" sz="2800" dirty="0" smtClean="0">
                <a:latin typeface="Arial" panose="020B0604020202020204" pitchFamily="34" charset="0"/>
                <a:cs typeface="Arial" panose="020B0604020202020204" pitchFamily="34" charset="0"/>
              </a:rPr>
              <a:t>liminate redundancy</a:t>
            </a:r>
          </a:p>
          <a:p>
            <a:pPr marL="457200" lvl="1" indent="0">
              <a:buNone/>
            </a:pPr>
            <a:endParaRPr lang="en-US" sz="280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Standardization</a:t>
            </a:r>
          </a:p>
          <a:p>
            <a:pPr lvl="1"/>
            <a:r>
              <a:rPr lang="en-US" dirty="0" smtClean="0">
                <a:latin typeface="Arial" panose="020B0604020202020204" pitchFamily="34" charset="0"/>
                <a:cs typeface="Arial" panose="020B0604020202020204" pitchFamily="34" charset="0"/>
              </a:rPr>
              <a:t>D</a:t>
            </a:r>
            <a:r>
              <a:rPr lang="en-US" sz="2800" dirty="0" smtClean="0">
                <a:latin typeface="Arial" panose="020B0604020202020204" pitchFamily="34" charset="0"/>
                <a:cs typeface="Arial" panose="020B0604020202020204" pitchFamily="34" charset="0"/>
              </a:rPr>
              <a:t>on’t say the same thing multiple ways</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4980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8"/>
            <a:ext cx="8229600" cy="1143000"/>
          </a:xfrm>
        </p:spPr>
        <p:txBody>
          <a:bodyPr/>
          <a:lstStyle/>
          <a:p>
            <a:r>
              <a:rPr lang="en-US" dirty="0" smtClean="0">
                <a:latin typeface="Arial" panose="020B0604020202020204" pitchFamily="34" charset="0"/>
                <a:cs typeface="Arial" panose="020B0604020202020204" pitchFamily="34" charset="0"/>
              </a:rPr>
              <a:t>Label Data</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Are Core!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346200"/>
            <a:ext cx="8229600" cy="5018964"/>
          </a:xfrm>
        </p:spPr>
        <p:txBody>
          <a:bodyPr>
            <a:normAutofit lnSpcReduction="10000"/>
          </a:bodyPr>
          <a:lstStyle/>
          <a:p>
            <a:pPr marL="0" indent="0">
              <a:buNone/>
            </a:pPr>
            <a:r>
              <a:rPr lang="en-US" dirty="0" smtClean="0">
                <a:latin typeface="Arial" panose="020B0604020202020204" pitchFamily="34" charset="0"/>
                <a:cs typeface="Arial" panose="020B0604020202020204" pitchFamily="34" charset="0"/>
              </a:rPr>
              <a:t>For every standardized term, there is an accompanying verbatim, e.g.</a:t>
            </a:r>
          </a:p>
          <a:p>
            <a:pPr marL="457200" lvl="1" indent="0">
              <a:buNone/>
            </a:pPr>
            <a:endParaRPr lang="en-US" dirty="0" smtClean="0">
              <a:latin typeface="Arial" panose="020B0604020202020204" pitchFamily="34" charset="0"/>
              <a:cs typeface="Arial" panose="020B0604020202020204" pitchFamily="34" charset="0"/>
              <a:sym typeface="Wingdings"/>
            </a:endParaRPr>
          </a:p>
          <a:p>
            <a:pPr marL="0" lvl="1" indent="0">
              <a:buNone/>
            </a:pPr>
            <a:endParaRPr lang="en-US" dirty="0" smtClean="0">
              <a:latin typeface="Arial" panose="020B0604020202020204" pitchFamily="34" charset="0"/>
              <a:cs typeface="Arial" panose="020B0604020202020204" pitchFamily="34" charset="0"/>
              <a:sym typeface="Wingdings"/>
            </a:endParaRPr>
          </a:p>
          <a:p>
            <a:pPr marL="0" indent="0">
              <a:buNone/>
            </a:pPr>
            <a:endParaRPr lang="en-US" dirty="0" smtClean="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smtClean="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Verbatim data have structure too</a:t>
            </a:r>
          </a:p>
          <a:p>
            <a:pPr lvl="1"/>
            <a:r>
              <a:rPr lang="en-US" dirty="0" smtClean="0">
                <a:latin typeface="Arial" panose="020B0604020202020204" pitchFamily="34" charset="0"/>
                <a:cs typeface="Arial" panose="020B0604020202020204" pitchFamily="34" charset="0"/>
              </a:rPr>
              <a:t>Remarks </a:t>
            </a:r>
            <a:r>
              <a:rPr lang="en-US" dirty="0">
                <a:latin typeface="Arial" panose="020B0604020202020204" pitchFamily="34" charset="0"/>
                <a:cs typeface="Arial" panose="020B0604020202020204" pitchFamily="34" charset="0"/>
              </a:rPr>
              <a:t>field for every object</a:t>
            </a:r>
          </a:p>
          <a:p>
            <a:pPr lvl="1"/>
            <a:r>
              <a:rPr lang="en-US" dirty="0" smtClean="0">
                <a:latin typeface="Arial" panose="020B0604020202020204" pitchFamily="34" charset="0"/>
                <a:cs typeface="Arial" panose="020B0604020202020204" pitchFamily="34" charset="0"/>
              </a:rPr>
              <a:t>Datatype </a:t>
            </a:r>
            <a:r>
              <a:rPr lang="en-US" dirty="0">
                <a:latin typeface="Arial" panose="020B0604020202020204" pitchFamily="34" charset="0"/>
                <a:cs typeface="Arial" panose="020B0604020202020204" pitchFamily="34" charset="0"/>
              </a:rPr>
              <a:t>Attributes </a:t>
            </a:r>
          </a:p>
          <a:p>
            <a:pPr marL="0" lvl="1" indent="0">
              <a:buNone/>
            </a:pPr>
            <a:endParaRPr lang="en-US" dirty="0">
              <a:latin typeface="Arial" panose="020B0604020202020204" pitchFamily="34" charset="0"/>
              <a:cs typeface="Arial" panose="020B0604020202020204" pitchFamily="34" charset="0"/>
              <a:sym typeface="Wingdings"/>
            </a:endParaRPr>
          </a:p>
        </p:txBody>
      </p:sp>
      <p:graphicFrame>
        <p:nvGraphicFramePr>
          <p:cNvPr id="4" name="Table 3"/>
          <p:cNvGraphicFramePr>
            <a:graphicFrameLocks noGrp="1"/>
          </p:cNvGraphicFramePr>
          <p:nvPr>
            <p:extLst>
              <p:ext uri="{D42A27DB-BD31-4B8C-83A1-F6EECF244321}">
                <p14:modId xmlns:p14="http://schemas.microsoft.com/office/powerpoint/2010/main" val="2310386315"/>
              </p:ext>
            </p:extLst>
          </p:nvPr>
        </p:nvGraphicFramePr>
        <p:xfrm>
          <a:off x="696036" y="2499322"/>
          <a:ext cx="7888406" cy="1937338"/>
        </p:xfrm>
        <a:graphic>
          <a:graphicData uri="http://schemas.openxmlformats.org/drawingml/2006/table">
            <a:tbl>
              <a:tblPr bandRow="1">
                <a:tableStyleId>{5C22544A-7EE6-4342-B048-85BDC9FD1C3A}</a:tableStyleId>
              </a:tblPr>
              <a:tblGrid>
                <a:gridCol w="2320119"/>
                <a:gridCol w="2369177"/>
                <a:gridCol w="3199110"/>
              </a:tblGrid>
              <a:tr h="47934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0" dirty="0" smtClean="0">
                          <a:solidFill>
                            <a:schemeClr val="tx1"/>
                          </a:solidFill>
                          <a:latin typeface="Arial" panose="020B0604020202020204" pitchFamily="34" charset="0"/>
                          <a:cs typeface="Arial" panose="020B0604020202020204" pitchFamily="34" charset="0"/>
                        </a:rPr>
                        <a:t>Taxonomy</a:t>
                      </a:r>
                    </a:p>
                  </a:txBody>
                  <a:tcP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0" dirty="0" smtClean="0">
                          <a:solidFill>
                            <a:schemeClr val="tx1"/>
                          </a:solidFill>
                          <a:latin typeface="Arial" panose="020B0604020202020204" pitchFamily="34" charset="0"/>
                          <a:cs typeface="Arial" panose="020B0604020202020204" pitchFamily="34" charset="0"/>
                          <a:sym typeface="Wingdings"/>
                        </a:rPr>
                        <a:t> </a:t>
                      </a:r>
                      <a:endParaRPr lang="en-US" sz="2400" b="0" dirty="0" smtClean="0">
                        <a:solidFill>
                          <a:schemeClr val="tx1"/>
                        </a:solidFill>
                        <a:latin typeface="Arial" panose="020B0604020202020204" pitchFamily="34" charset="0"/>
                        <a:cs typeface="Arial" panose="020B0604020202020204" pitchFamily="34" charset="0"/>
                      </a:endParaRPr>
                    </a:p>
                  </a:txBody>
                  <a:tcPr>
                    <a:noFill/>
                  </a:tcPr>
                </a:tc>
                <a:tc>
                  <a:txBody>
                    <a:bodyPr/>
                    <a:lstStyle/>
                    <a:p>
                      <a:r>
                        <a:rPr lang="en-US" sz="2400" b="0" dirty="0" smtClean="0">
                          <a:solidFill>
                            <a:schemeClr val="tx1"/>
                          </a:solidFill>
                          <a:latin typeface="Arial" panose="020B0604020202020204" pitchFamily="34" charset="0"/>
                          <a:cs typeface="Arial" panose="020B0604020202020204" pitchFamily="34" charset="0"/>
                          <a:sym typeface="Wingdings"/>
                        </a:rPr>
                        <a:t>Identification</a:t>
                      </a:r>
                      <a:endParaRPr lang="en-US" sz="2400" b="0" dirty="0">
                        <a:solidFill>
                          <a:schemeClr val="tx1"/>
                        </a:solidFill>
                        <a:latin typeface="Arial" panose="020B0604020202020204" pitchFamily="34" charset="0"/>
                        <a:cs typeface="Arial" panose="020B0604020202020204" pitchFamily="34" charset="0"/>
                      </a:endParaRPr>
                    </a:p>
                  </a:txBody>
                  <a:tcPr>
                    <a:noFill/>
                  </a:tcPr>
                </a:tc>
              </a:tr>
              <a:tr h="48599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smtClean="0">
                          <a:latin typeface="Arial" panose="020B0604020202020204" pitchFamily="34" charset="0"/>
                          <a:cs typeface="Arial" panose="020B0604020202020204" pitchFamily="34" charset="0"/>
                          <a:sym typeface="Wingdings"/>
                        </a:rPr>
                        <a:t>Geography</a:t>
                      </a:r>
                      <a:endParaRPr lang="en-US" sz="2400" dirty="0" smtClean="0">
                        <a:latin typeface="Arial" panose="020B0604020202020204" pitchFamily="34" charset="0"/>
                        <a:cs typeface="Arial" panose="020B0604020202020204" pitchFamily="34" charset="0"/>
                      </a:endParaRPr>
                    </a:p>
                  </a:txBody>
                  <a:tcPr>
                    <a:noFill/>
                  </a:tcPr>
                </a:tc>
                <a:tc>
                  <a:txBody>
                    <a:bodyPr/>
                    <a:lstStyle/>
                    <a:p>
                      <a:pPr algn="ctr"/>
                      <a:r>
                        <a:rPr lang="en-US" sz="2400" dirty="0" smtClean="0">
                          <a:latin typeface="Arial" panose="020B0604020202020204" pitchFamily="34" charset="0"/>
                          <a:cs typeface="Arial" panose="020B0604020202020204" pitchFamily="34" charset="0"/>
                          <a:sym typeface="Wingdings"/>
                        </a:rPr>
                        <a:t> </a:t>
                      </a:r>
                      <a:endParaRPr lang="en-US" sz="2400" dirty="0">
                        <a:latin typeface="Arial" panose="020B0604020202020204" pitchFamily="34" charset="0"/>
                        <a:cs typeface="Arial" panose="020B0604020202020204" pitchFamily="34" charset="0"/>
                      </a:endParaRPr>
                    </a:p>
                  </a:txBody>
                  <a:tcPr>
                    <a:noFill/>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2400" dirty="0" smtClean="0">
                          <a:latin typeface="Arial" panose="020B0604020202020204" pitchFamily="34" charset="0"/>
                          <a:cs typeface="Arial" panose="020B0604020202020204" pitchFamily="34" charset="0"/>
                          <a:sym typeface="Wingdings"/>
                        </a:rPr>
                        <a:t>Verbatim Locality</a:t>
                      </a:r>
                      <a:endParaRPr lang="en-US" sz="2400" dirty="0" smtClean="0">
                        <a:latin typeface="Arial" panose="020B0604020202020204" pitchFamily="34" charset="0"/>
                        <a:cs typeface="Arial" panose="020B0604020202020204" pitchFamily="34" charset="0"/>
                      </a:endParaRPr>
                    </a:p>
                  </a:txBody>
                  <a:tcPr>
                    <a:noFill/>
                  </a:tcPr>
                </a:tc>
              </a:tr>
              <a:tr h="48599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smtClean="0">
                          <a:latin typeface="Arial" panose="020B0604020202020204" pitchFamily="34" charset="0"/>
                          <a:cs typeface="Arial" panose="020B0604020202020204" pitchFamily="34" charset="0"/>
                        </a:rPr>
                        <a:t>Events</a:t>
                      </a:r>
                    </a:p>
                  </a:txBody>
                  <a:tcPr>
                    <a:noFill/>
                  </a:tcPr>
                </a:tc>
                <a:tc>
                  <a:txBody>
                    <a:bodyPr/>
                    <a:lstStyle/>
                    <a:p>
                      <a:pPr algn="ctr"/>
                      <a:r>
                        <a:rPr lang="en-US" sz="2400" dirty="0" smtClean="0">
                          <a:latin typeface="Arial" panose="020B0604020202020204" pitchFamily="34" charset="0"/>
                          <a:cs typeface="Arial" panose="020B0604020202020204" pitchFamily="34" charset="0"/>
                          <a:sym typeface="Wingdings"/>
                        </a:rPr>
                        <a:t> </a:t>
                      </a:r>
                      <a:endParaRPr lang="en-US" sz="2400" dirty="0">
                        <a:latin typeface="Arial" panose="020B0604020202020204" pitchFamily="34" charset="0"/>
                        <a:cs typeface="Arial" panose="020B0604020202020204" pitchFamily="34" charset="0"/>
                      </a:endParaRPr>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smtClean="0">
                          <a:latin typeface="Arial" panose="020B0604020202020204" pitchFamily="34" charset="0"/>
                          <a:cs typeface="Arial" panose="020B0604020202020204" pitchFamily="34" charset="0"/>
                        </a:rPr>
                        <a:t>Verbatim Date</a:t>
                      </a:r>
                    </a:p>
                  </a:txBody>
                  <a:tcPr>
                    <a:noFill/>
                  </a:tcPr>
                </a:tc>
              </a:tr>
              <a:tr h="485999">
                <a:tc>
                  <a:txBody>
                    <a:bodyPr/>
                    <a:lstStyle/>
                    <a:p>
                      <a:r>
                        <a:rPr lang="en-US" sz="2400" dirty="0" smtClean="0">
                          <a:latin typeface="Arial" panose="020B0604020202020204" pitchFamily="34" charset="0"/>
                          <a:cs typeface="Arial" panose="020B0604020202020204" pitchFamily="34" charset="0"/>
                          <a:sym typeface="Wingdings"/>
                        </a:rPr>
                        <a:t>Agents</a:t>
                      </a:r>
                      <a:endParaRPr lang="en-US" sz="2400" dirty="0">
                        <a:latin typeface="Arial" panose="020B0604020202020204" pitchFamily="34" charset="0"/>
                        <a:cs typeface="Arial" panose="020B0604020202020204" pitchFamily="34" charset="0"/>
                      </a:endParaRPr>
                    </a:p>
                  </a:txBody>
                  <a:tcP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dirty="0" smtClean="0">
                          <a:latin typeface="Arial" panose="020B0604020202020204" pitchFamily="34" charset="0"/>
                          <a:cs typeface="Arial" panose="020B0604020202020204" pitchFamily="34" charset="0"/>
                          <a:sym typeface="Wingdings"/>
                        </a:rPr>
                        <a:t> </a:t>
                      </a:r>
                      <a:endParaRPr lang="en-US" sz="2400" dirty="0" smtClean="0">
                        <a:latin typeface="Arial" panose="020B0604020202020204" pitchFamily="34" charset="0"/>
                        <a:cs typeface="Arial" panose="020B0604020202020204" pitchFamily="34" charset="0"/>
                      </a:endParaRPr>
                    </a:p>
                  </a:txBody>
                  <a:tcPr>
                    <a:noFill/>
                  </a:tcPr>
                </a:tc>
                <a:tc>
                  <a:txBody>
                    <a:bodyPr/>
                    <a:lstStyle/>
                    <a:p>
                      <a:r>
                        <a:rPr lang="en-US" sz="2400" dirty="0" smtClean="0">
                          <a:latin typeface="Arial" panose="020B0604020202020204" pitchFamily="34" charset="0"/>
                          <a:cs typeface="Arial" panose="020B0604020202020204" pitchFamily="34" charset="0"/>
                        </a:rPr>
                        <a:t>Verbatim Collectors</a:t>
                      </a:r>
                      <a:endParaRPr lang="en-US" sz="2400" dirty="0">
                        <a:latin typeface="Arial" panose="020B0604020202020204" pitchFamily="34" charset="0"/>
                        <a:cs typeface="Arial" panose="020B0604020202020204" pitchFamily="34" charset="0"/>
                      </a:endParaRPr>
                    </a:p>
                  </a:txBody>
                  <a:tcPr>
                    <a:noFill/>
                  </a:tcPr>
                </a:tc>
              </a:tr>
            </a:tbl>
          </a:graphicData>
        </a:graphic>
      </p:graphicFrame>
    </p:spTree>
    <p:extLst>
      <p:ext uri="{BB962C8B-B14F-4D97-AF65-F5344CB8AC3E}">
        <p14:creationId xmlns:p14="http://schemas.microsoft.com/office/powerpoint/2010/main" val="962233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8"/>
            <a:ext cx="8229600" cy="1143000"/>
          </a:xfrm>
        </p:spPr>
        <p:txBody>
          <a:bodyPr/>
          <a:lstStyle/>
          <a:p>
            <a:r>
              <a:rPr lang="en-US" dirty="0" err="1" smtClean="0">
                <a:latin typeface="Arial" panose="020B0604020202020204" pitchFamily="34" charset="0"/>
                <a:cs typeface="Arial" panose="020B0604020202020204" pitchFamily="34" charset="0"/>
              </a:rPr>
              <a:t>Datatype</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82132"/>
            <a:ext cx="8229600" cy="5332862"/>
          </a:xfrm>
        </p:spPr>
        <p:txBody>
          <a:bodyPr>
            <a:noAutofit/>
          </a:bodyPr>
          <a:lstStyle/>
          <a:p>
            <a:pPr marL="457200" lvl="1" indent="0">
              <a:buNone/>
            </a:pPr>
            <a:r>
              <a:rPr lang="en-US" sz="3200" dirty="0" smtClean="0">
                <a:latin typeface="Arial" panose="020B0604020202020204" pitchFamily="34" charset="0"/>
                <a:cs typeface="Arial" panose="020B0604020202020204" pitchFamily="34" charset="0"/>
              </a:rPr>
              <a:t>Free text</a:t>
            </a:r>
          </a:p>
          <a:p>
            <a:pPr lvl="2"/>
            <a:r>
              <a:rPr lang="en-US" sz="2800" dirty="0" smtClean="0">
                <a:latin typeface="Arial" panose="020B0604020202020204" pitchFamily="34" charset="0"/>
                <a:cs typeface="Arial" panose="020B0604020202020204" pitchFamily="34" charset="0"/>
              </a:rPr>
              <a:t>“ad.”</a:t>
            </a:r>
          </a:p>
          <a:p>
            <a:pPr lvl="2"/>
            <a:r>
              <a:rPr lang="en-US" sz="2800" dirty="0" smtClean="0">
                <a:latin typeface="Arial" panose="020B0604020202020204" pitchFamily="34" charset="0"/>
                <a:cs typeface="Arial" panose="020B0604020202020204" pitchFamily="34" charset="0"/>
              </a:rPr>
              <a:t>“</a:t>
            </a:r>
            <a:r>
              <a:rPr lang="en-US" sz="2800" dirty="0">
                <a:latin typeface="Arial" panose="020B0604020202020204" pitchFamily="34" charset="0"/>
                <a:cs typeface="Arial" panose="020B0604020202020204" pitchFamily="34" charset="0"/>
              </a:rPr>
              <a:t>skull </a:t>
            </a:r>
            <a:r>
              <a:rPr lang="en-US" sz="2800" dirty="0" smtClean="0">
                <a:latin typeface="Arial" panose="020B0604020202020204" pitchFamily="34" charset="0"/>
                <a:cs typeface="Arial" panose="020B0604020202020204" pitchFamily="34" charset="0"/>
              </a:rPr>
              <a:t>ossified”</a:t>
            </a:r>
          </a:p>
          <a:p>
            <a:pPr lvl="2"/>
            <a:r>
              <a:rPr lang="en-US" sz="2800" dirty="0" smtClean="0">
                <a:solidFill>
                  <a:srgbClr val="FF0000"/>
                </a:solidFill>
                <a:latin typeface="Arial" panose="020B0604020202020204" pitchFamily="34" charset="0"/>
                <a:cs typeface="Arial" panose="020B0604020202020204" pitchFamily="34" charset="0"/>
              </a:rPr>
              <a:t>“</a:t>
            </a:r>
            <a:r>
              <a:rPr lang="en-US" sz="2800" dirty="0" err="1" smtClean="0">
                <a:solidFill>
                  <a:srgbClr val="FF0000"/>
                </a:solidFill>
                <a:latin typeface="Arial" panose="020B0604020202020204" pitchFamily="34" charset="0"/>
                <a:cs typeface="Arial" panose="020B0604020202020204" pitchFamily="34" charset="0"/>
              </a:rPr>
              <a:t>sngl</a:t>
            </a:r>
            <a:r>
              <a:rPr lang="en-US" sz="2800" dirty="0" err="1">
                <a:solidFill>
                  <a:srgbClr val="FF0000"/>
                </a:solidFill>
                <a:latin typeface="Arial" panose="020B0604020202020204" pitchFamily="34" charset="0"/>
                <a:cs typeface="Arial" panose="020B0604020202020204" pitchFamily="34" charset="0"/>
              </a:rPr>
              <a:t>-layrd</a:t>
            </a:r>
            <a:r>
              <a:rPr lang="en-US" sz="2800" dirty="0">
                <a:solidFill>
                  <a:srgbClr val="FF0000"/>
                </a:solidFill>
                <a:latin typeface="Arial" panose="020B0604020202020204" pitchFamily="34" charset="0"/>
                <a:cs typeface="Arial" panose="020B0604020202020204" pitchFamily="34" charset="0"/>
              </a:rPr>
              <a:t> sk</a:t>
            </a:r>
            <a:r>
              <a:rPr lang="en-US" sz="2800" dirty="0" smtClean="0">
                <a:solidFill>
                  <a:srgbClr val="FF0000"/>
                </a:solidFill>
                <a:latin typeface="Arial" panose="020B0604020202020204" pitchFamily="34" charset="0"/>
                <a:cs typeface="Arial" panose="020B0604020202020204" pitchFamily="34" charset="0"/>
              </a:rPr>
              <a:t>.”</a:t>
            </a:r>
          </a:p>
          <a:p>
            <a:pPr marL="457200" lvl="1" indent="0">
              <a:buNone/>
            </a:pPr>
            <a:r>
              <a:rPr lang="en-US" sz="3200" dirty="0" smtClean="0">
                <a:latin typeface="Arial" panose="020B0604020202020204" pitchFamily="34" charset="0"/>
                <a:cs typeface="Arial" panose="020B0604020202020204" pitchFamily="34" charset="0"/>
              </a:rPr>
              <a:t>Categorical</a:t>
            </a:r>
          </a:p>
          <a:p>
            <a:pPr lvl="2"/>
            <a:r>
              <a:rPr lang="en-US" sz="2800" dirty="0" smtClean="0">
                <a:latin typeface="Arial" panose="020B0604020202020204" pitchFamily="34" charset="0"/>
                <a:cs typeface="Arial" panose="020B0604020202020204" pitchFamily="34" charset="0"/>
              </a:rPr>
              <a:t>young adult</a:t>
            </a:r>
          </a:p>
          <a:p>
            <a:pPr lvl="2"/>
            <a:r>
              <a:rPr lang="en-US" sz="2800" dirty="0" smtClean="0">
                <a:latin typeface="Arial" panose="020B0604020202020204" pitchFamily="34" charset="0"/>
                <a:cs typeface="Arial" panose="020B0604020202020204" pitchFamily="34" charset="0"/>
              </a:rPr>
              <a:t>adult</a:t>
            </a:r>
          </a:p>
          <a:p>
            <a:pPr marL="457200" lvl="1" indent="0">
              <a:buNone/>
            </a:pPr>
            <a:r>
              <a:rPr lang="en-US" sz="3200" dirty="0" smtClean="0">
                <a:latin typeface="Arial" panose="020B0604020202020204" pitchFamily="34" charset="0"/>
                <a:cs typeface="Arial" panose="020B0604020202020204" pitchFamily="34" charset="0"/>
              </a:rPr>
              <a:t>Numeric</a:t>
            </a:r>
          </a:p>
          <a:p>
            <a:pPr lvl="2"/>
            <a:r>
              <a:rPr lang="en-US" sz="2800" dirty="0" smtClean="0">
                <a:latin typeface="Arial" panose="020B0604020202020204" pitchFamily="34" charset="0"/>
                <a:cs typeface="Arial" panose="020B0604020202020204" pitchFamily="34" charset="0"/>
              </a:rPr>
              <a:t>12 years</a:t>
            </a:r>
          </a:p>
          <a:p>
            <a:pPr lvl="2"/>
            <a:r>
              <a:rPr lang="en-US" sz="2800" dirty="0" smtClean="0">
                <a:latin typeface="Arial" panose="020B0604020202020204" pitchFamily="34" charset="0"/>
                <a:cs typeface="Arial" panose="020B0604020202020204" pitchFamily="34" charset="0"/>
              </a:rPr>
              <a:t>3 days</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7024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8"/>
            <a:ext cx="8229600" cy="1143000"/>
          </a:xfrm>
        </p:spPr>
        <p:txBody>
          <a:bodyPr/>
          <a:lstStyle/>
          <a:p>
            <a:r>
              <a:rPr lang="en-US" dirty="0" smtClean="0">
                <a:latin typeface="Arial" panose="020B0604020202020204" pitchFamily="34" charset="0"/>
                <a:cs typeface="Arial" panose="020B0604020202020204" pitchFamily="34" charset="0"/>
              </a:rPr>
              <a:t>Goals of Digitization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3200" y="1600200"/>
            <a:ext cx="8905164" cy="5257800"/>
          </a:xfrm>
        </p:spPr>
        <p:txBody>
          <a:bodyPr>
            <a:normAutofit lnSpcReduction="10000"/>
          </a:bodyPr>
          <a:lstStyle/>
          <a:p>
            <a:pPr marL="0" indent="0">
              <a:buNone/>
            </a:pPr>
            <a:r>
              <a:rPr lang="en-US" dirty="0" smtClean="0">
                <a:latin typeface="Arial" panose="020B0604020202020204" pitchFamily="34" charset="0"/>
                <a:cs typeface="Arial" panose="020B0604020202020204" pitchFamily="34" charset="0"/>
              </a:rPr>
              <a:t>Digitization should allow the data to DO STUFF</a:t>
            </a:r>
          </a:p>
          <a:p>
            <a:pPr marL="0" indent="0">
              <a:buNone/>
            </a:pPr>
            <a:endParaRPr lang="en-US" dirty="0" smtClean="0">
              <a:latin typeface="Arial" panose="020B0604020202020204" pitchFamily="34" charset="0"/>
              <a:cs typeface="Arial" panose="020B0604020202020204" pitchFamily="34" charset="0"/>
            </a:endParaRPr>
          </a:p>
          <a:p>
            <a:pPr marL="914400" indent="-450850"/>
            <a:r>
              <a:rPr lang="en-US" dirty="0" smtClean="0">
                <a:latin typeface="Arial" panose="020B0604020202020204" pitchFamily="34" charset="0"/>
                <a:cs typeface="Arial" panose="020B0604020202020204" pitchFamily="34" charset="0"/>
              </a:rPr>
              <a:t>No pre-defined boundaries</a:t>
            </a:r>
          </a:p>
          <a:p>
            <a:pPr marL="914400" indent="-450850"/>
            <a:endParaRPr lang="en-US" dirty="0" smtClean="0">
              <a:latin typeface="Arial" panose="020B0604020202020204" pitchFamily="34" charset="0"/>
              <a:cs typeface="Arial" panose="020B0604020202020204" pitchFamily="34" charset="0"/>
            </a:endParaRPr>
          </a:p>
          <a:p>
            <a:pPr marL="914400" indent="-450850"/>
            <a:r>
              <a:rPr lang="en-US" dirty="0" smtClean="0">
                <a:latin typeface="Arial" panose="020B0604020202020204" pitchFamily="34" charset="0"/>
                <a:cs typeface="Arial" panose="020B0604020202020204" pitchFamily="34" charset="0"/>
              </a:rPr>
              <a:t>Interact with other data</a:t>
            </a:r>
          </a:p>
          <a:p>
            <a:pPr marL="914400" indent="-450850"/>
            <a:endParaRPr lang="en-US" dirty="0" smtClean="0">
              <a:latin typeface="Arial" panose="020B0604020202020204" pitchFamily="34" charset="0"/>
              <a:cs typeface="Arial" panose="020B0604020202020204" pitchFamily="34" charset="0"/>
            </a:endParaRPr>
          </a:p>
          <a:p>
            <a:pPr marL="914400" indent="-450850"/>
            <a:r>
              <a:rPr lang="en-US" dirty="0" smtClean="0">
                <a:latin typeface="Arial" panose="020B0604020202020204" pitchFamily="34" charset="0"/>
                <a:cs typeface="Arial" panose="020B0604020202020204" pitchFamily="34" charset="0"/>
              </a:rPr>
              <a:t>Be discoverable</a:t>
            </a:r>
          </a:p>
          <a:p>
            <a:pPr marL="914400" indent="-450850"/>
            <a:endParaRPr lang="en-US" dirty="0" smtClean="0">
              <a:latin typeface="Arial" panose="020B0604020202020204" pitchFamily="34" charset="0"/>
              <a:cs typeface="Arial" panose="020B0604020202020204" pitchFamily="34" charset="0"/>
            </a:endParaRPr>
          </a:p>
          <a:p>
            <a:pPr marL="914400" indent="-450850"/>
            <a:r>
              <a:rPr lang="en-US" dirty="0" smtClean="0">
                <a:latin typeface="Arial" panose="020B0604020202020204" pitchFamily="34" charset="0"/>
                <a:cs typeface="Arial" panose="020B0604020202020204" pitchFamily="34" charset="0"/>
              </a:rPr>
              <a:t>Add value to physical specimens</a:t>
            </a:r>
          </a:p>
          <a:p>
            <a:endParaRPr lang="en-US" dirty="0"/>
          </a:p>
        </p:txBody>
      </p:sp>
    </p:spTree>
    <p:extLst>
      <p:ext uri="{BB962C8B-B14F-4D97-AF65-F5344CB8AC3E}">
        <p14:creationId xmlns:p14="http://schemas.microsoft.com/office/powerpoint/2010/main" val="22091035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8"/>
            <a:ext cx="8229600" cy="1143000"/>
          </a:xfrm>
        </p:spPr>
        <p:txBody>
          <a:bodyPr/>
          <a:lstStyle/>
          <a:p>
            <a:r>
              <a:rPr lang="en-US" dirty="0" smtClean="0">
                <a:latin typeface="Arial" panose="020B0604020202020204" pitchFamily="34" charset="0"/>
                <a:cs typeface="Arial" panose="020B0604020202020204" pitchFamily="34" charset="0"/>
              </a:rPr>
              <a:t>Tools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346200"/>
            <a:ext cx="8229600" cy="5382146"/>
          </a:xfrm>
        </p:spPr>
        <p:txBody>
          <a:bodyPr>
            <a:normAutofit fontScale="92500" lnSpcReduction="10000"/>
          </a:bodyPr>
          <a:lstStyle/>
          <a:p>
            <a:pPr marL="0" indent="0">
              <a:buNone/>
            </a:pPr>
            <a:r>
              <a:rPr lang="en-US" sz="3500" dirty="0" smtClean="0">
                <a:latin typeface="Arial" panose="020B0604020202020204" pitchFamily="34" charset="0"/>
                <a:cs typeface="Arial" panose="020B0604020202020204" pitchFamily="34" charset="0"/>
              </a:rPr>
              <a:t>No person, no matter how meticulous, can consistently enter data at any useful scale</a:t>
            </a:r>
          </a:p>
          <a:p>
            <a:pPr marL="0" indent="0">
              <a:buNone/>
            </a:pPr>
            <a:endParaRPr lang="en-US" dirty="0">
              <a:latin typeface="Arial" panose="020B0604020202020204" pitchFamily="34" charset="0"/>
              <a:cs typeface="Arial" panose="020B0604020202020204" pitchFamily="34" charset="0"/>
            </a:endParaRPr>
          </a:p>
          <a:p>
            <a:pPr marL="0" indent="0">
              <a:buNone/>
            </a:pPr>
            <a:r>
              <a:rPr lang="en-US" sz="3500" dirty="0" smtClean="0">
                <a:latin typeface="Arial" panose="020B0604020202020204" pitchFamily="34" charset="0"/>
                <a:cs typeface="Arial" panose="020B0604020202020204" pitchFamily="34" charset="0"/>
              </a:rPr>
              <a:t>Tools to enforce consistency are critical</a:t>
            </a:r>
          </a:p>
          <a:p>
            <a:pPr marL="914400" indent="-450850"/>
            <a:r>
              <a:rPr lang="en-US" dirty="0" smtClean="0">
                <a:latin typeface="Arial" panose="020B0604020202020204" pitchFamily="34" charset="0"/>
                <a:cs typeface="Arial" panose="020B0604020202020204" pitchFamily="34" charset="0"/>
              </a:rPr>
              <a:t>Pick, don’t spell</a:t>
            </a:r>
          </a:p>
          <a:p>
            <a:pPr marL="914400" indent="-450850"/>
            <a:r>
              <a:rPr lang="en-US" dirty="0" smtClean="0">
                <a:latin typeface="Arial" panose="020B0604020202020204" pitchFamily="34" charset="0"/>
                <a:cs typeface="Arial" panose="020B0604020202020204" pitchFamily="34" charset="0"/>
              </a:rPr>
              <a:t>Enforce Rules on Datatype</a:t>
            </a:r>
          </a:p>
          <a:p>
            <a:pPr marL="1828800" lvl="1" indent="-450850"/>
            <a:r>
              <a:rPr lang="en-US" dirty="0" smtClean="0">
                <a:latin typeface="Arial" panose="020B0604020202020204" pitchFamily="34" charset="0"/>
                <a:cs typeface="Arial" panose="020B0604020202020204" pitchFamily="34" charset="0"/>
              </a:rPr>
              <a:t>Latitude can’t be &gt; 90°</a:t>
            </a:r>
          </a:p>
          <a:p>
            <a:pPr marL="1828800" lvl="1" indent="-450850"/>
            <a:r>
              <a:rPr lang="en-US" dirty="0" smtClean="0">
                <a:latin typeface="Arial" panose="020B0604020202020204" pitchFamily="34" charset="0"/>
                <a:cs typeface="Arial" panose="020B0604020202020204" pitchFamily="34" charset="0"/>
              </a:rPr>
              <a:t>“Dates” which are not (Feb 31)</a:t>
            </a:r>
          </a:p>
          <a:p>
            <a:pPr marL="1828800" lvl="1" indent="-450850"/>
            <a:r>
              <a:rPr lang="en-US" dirty="0" smtClean="0">
                <a:latin typeface="Arial" panose="020B0604020202020204" pitchFamily="34" charset="0"/>
                <a:cs typeface="Arial" panose="020B0604020202020204" pitchFamily="34" charset="0"/>
              </a:rPr>
              <a:t>Non-numeric data with units</a:t>
            </a:r>
          </a:p>
          <a:p>
            <a:pPr marL="1828800" lvl="1" indent="-450850"/>
            <a:r>
              <a:rPr lang="en-US" dirty="0" smtClean="0">
                <a:latin typeface="Arial" panose="020B0604020202020204" pitchFamily="34" charset="0"/>
                <a:cs typeface="Arial" panose="020B0604020202020204" pitchFamily="34" charset="0"/>
              </a:rPr>
              <a:t>Arbitrary arrangement of terms (geography, higher taxonomy)</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2361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8"/>
            <a:ext cx="8229600" cy="1143000"/>
          </a:xfrm>
        </p:spPr>
        <p:txBody>
          <a:bodyPr/>
          <a:lstStyle/>
          <a:p>
            <a:r>
              <a:rPr lang="en-US" dirty="0" smtClean="0">
                <a:latin typeface="Arial" panose="020B0604020202020204" pitchFamily="34" charset="0"/>
                <a:cs typeface="Arial" panose="020B0604020202020204" pitchFamily="34" charset="0"/>
              </a:rPr>
              <a:t>The Excel Challenge</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199" y="1600200"/>
            <a:ext cx="8523027" cy="5046260"/>
          </a:xfrm>
        </p:spPr>
        <p:txBody>
          <a:bodyPr>
            <a:normAutofit/>
          </a:bodyPr>
          <a:lstStyle/>
          <a:p>
            <a:pPr marL="457200" lvl="1" indent="0">
              <a:buNone/>
            </a:pPr>
            <a:r>
              <a:rPr lang="en-US" sz="3200" dirty="0" smtClean="0">
                <a:latin typeface="Arial" panose="020B0604020202020204" pitchFamily="34" charset="0"/>
                <a:cs typeface="Arial" panose="020B0604020202020204" pitchFamily="34" charset="0"/>
              </a:rPr>
              <a:t>How do you migrate non-standardized verbatim values to standardized, structured data for easy discovery?</a:t>
            </a:r>
          </a:p>
          <a:p>
            <a:pPr marL="457200" lvl="1" indent="0">
              <a:buNone/>
            </a:pPr>
            <a:endParaRPr lang="en-US" sz="3200" dirty="0">
              <a:latin typeface="Arial" panose="020B0604020202020204" pitchFamily="34" charset="0"/>
              <a:cs typeface="Arial" panose="020B0604020202020204" pitchFamily="34" charset="0"/>
            </a:endParaRPr>
          </a:p>
          <a:p>
            <a:pPr marL="457200" lvl="1" indent="0">
              <a:buNone/>
            </a:pPr>
            <a:r>
              <a:rPr lang="en-US" sz="3200" dirty="0" smtClean="0">
                <a:latin typeface="Arial" panose="020B0604020202020204" pitchFamily="34" charset="0"/>
                <a:cs typeface="Arial" panose="020B0604020202020204" pitchFamily="34" charset="0"/>
              </a:rPr>
              <a:t>Let’s look at Agents (People) as an example of how this works in </a:t>
            </a:r>
            <a:r>
              <a:rPr lang="en-US" sz="3200" dirty="0" err="1" smtClean="0">
                <a:latin typeface="Arial" panose="020B0604020202020204" pitchFamily="34" charset="0"/>
                <a:cs typeface="Arial" panose="020B0604020202020204" pitchFamily="34" charset="0"/>
              </a:rPr>
              <a:t>Arctos</a:t>
            </a:r>
            <a:r>
              <a:rPr lang="en-US" sz="32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84205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7084</TotalTime>
  <Words>3814</Words>
  <Application>Microsoft Office PowerPoint</Application>
  <PresentationFormat>On-screen Show (4:3)</PresentationFormat>
  <Paragraphs>328</Paragraphs>
  <Slides>25</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Wingdings</vt:lpstr>
      <vt:lpstr>Office Theme</vt:lpstr>
      <vt:lpstr>Data Migration from Excel: A Brief Introduction to Arctos</vt:lpstr>
      <vt:lpstr>What Is Arctos?</vt:lpstr>
      <vt:lpstr>Arctos is…</vt:lpstr>
      <vt:lpstr>Two Key Features</vt:lpstr>
      <vt:lpstr>Label Data Are Core! </vt:lpstr>
      <vt:lpstr>Datatype</vt:lpstr>
      <vt:lpstr>Goals of Digitization</vt:lpstr>
      <vt:lpstr>Tools</vt:lpstr>
      <vt:lpstr>The Excel Challenge</vt:lpstr>
      <vt:lpstr>The View from Excel</vt:lpstr>
      <vt:lpstr>The View from Arctos: One Agent</vt:lpstr>
      <vt:lpstr>Agent Relationships</vt:lpstr>
      <vt:lpstr>Agent Activity</vt:lpstr>
      <vt:lpstr>How Do We Get There? The Arctos Bulkloader</vt:lpstr>
      <vt:lpstr>Data Entry</vt:lpstr>
      <vt:lpstr>Pre-Bulkloader</vt:lpstr>
      <vt:lpstr>Pre-Bulkloader</vt:lpstr>
      <vt:lpstr>Pre-Bulkloader: Demo</vt:lpstr>
      <vt:lpstr>PowerPoint Presentation</vt:lpstr>
      <vt:lpstr>PowerPoint Presentation</vt:lpstr>
      <vt:lpstr>PowerPoint Presentation</vt:lpstr>
      <vt:lpstr>PowerPoint Presentation</vt:lpstr>
      <vt:lpstr>PowerPoint Presentation</vt:lpstr>
      <vt:lpstr>PowerPoint Presentation</vt:lpstr>
      <vt:lpstr>Summary</vt:lpstr>
    </vt:vector>
  </TitlesOfParts>
  <Company>UAF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Arctos2Excel</dc:title>
  <dc:creator>Dusty McDonald</dc:creator>
  <cp:lastModifiedBy>Carla Cicero</cp:lastModifiedBy>
  <cp:revision>98</cp:revision>
  <dcterms:created xsi:type="dcterms:W3CDTF">2016-01-28T17:11:48Z</dcterms:created>
  <dcterms:modified xsi:type="dcterms:W3CDTF">2016-04-03T21:56:01Z</dcterms:modified>
</cp:coreProperties>
</file>